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7" r:id="rId3"/>
    <p:sldId id="257" r:id="rId4"/>
    <p:sldId id="258" r:id="rId5"/>
    <p:sldId id="259" r:id="rId6"/>
    <p:sldId id="260" r:id="rId7"/>
    <p:sldId id="261" r:id="rId8"/>
    <p:sldId id="262" r:id="rId9"/>
    <p:sldId id="263" r:id="rId10"/>
    <p:sldId id="264" r:id="rId11"/>
    <p:sldId id="270" r:id="rId12"/>
    <p:sldId id="265" r:id="rId13"/>
    <p:sldId id="267" r:id="rId14"/>
    <p:sldId id="271" r:id="rId15"/>
    <p:sldId id="272" r:id="rId16"/>
    <p:sldId id="274" r:id="rId17"/>
    <p:sldId id="275" r:id="rId18"/>
    <p:sldId id="276" r:id="rId19"/>
    <p:sldId id="277"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86111" autoAdjust="0"/>
  </p:normalViewPr>
  <p:slideViewPr>
    <p:cSldViewPr snapToGrid="0">
      <p:cViewPr varScale="1">
        <p:scale>
          <a:sx n="83" d="100"/>
          <a:sy n="83" d="100"/>
        </p:scale>
        <p:origin x="12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B24FF-2691-467C-B94E-8AF71B4C38AD}"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ABEDC-CAB9-409D-A795-0AF22F1E4D90}" type="slidenum">
              <a:rPr lang="en-US" smtClean="0"/>
              <a:t>‹#›</a:t>
            </a:fld>
            <a:endParaRPr lang="en-US"/>
          </a:p>
        </p:txBody>
      </p:sp>
    </p:spTree>
    <p:extLst>
      <p:ext uri="{BB962C8B-B14F-4D97-AF65-F5344CB8AC3E}">
        <p14:creationId xmlns:p14="http://schemas.microsoft.com/office/powerpoint/2010/main" val="14763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going around the room and</a:t>
            </a:r>
            <a:r>
              <a:rPr lang="en-US" baseline="0" dirty="0"/>
              <a:t> asking the first question. Get the person’s name and say, “[Name]” what is your responsibility for fire safety in the lab?”</a:t>
            </a:r>
          </a:p>
          <a:p>
            <a:r>
              <a:rPr lang="en-US" baseline="0" dirty="0"/>
              <a:t>Once everyone has answered, reveal the responsibilities and discuss with the class.</a:t>
            </a:r>
          </a:p>
          <a:p>
            <a:r>
              <a:rPr lang="en-US" baseline="0" dirty="0"/>
              <a:t>Move onto the second question and repeat process but this time let people just give answers without going one-by-one. </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3</a:t>
            </a:fld>
            <a:endParaRPr lang="en-US"/>
          </a:p>
        </p:txBody>
      </p:sp>
    </p:spTree>
    <p:extLst>
      <p:ext uri="{BB962C8B-B14F-4D97-AF65-F5344CB8AC3E}">
        <p14:creationId xmlns:p14="http://schemas.microsoft.com/office/powerpoint/2010/main" val="310678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blocking essential safety equipment and exits is one of the most</a:t>
            </a:r>
            <a:r>
              <a:rPr lang="en-US" baseline="0" dirty="0"/>
              <a:t> important daily checks you should be making. </a:t>
            </a:r>
          </a:p>
          <a:p>
            <a:r>
              <a:rPr lang="en-US" baseline="0" dirty="0"/>
              <a:t>Don’t make the mistake of thinking it will be OK if you leave something for just a little while – we don’t schedule emergencies!</a:t>
            </a:r>
          </a:p>
          <a:p>
            <a:r>
              <a:rPr lang="en-US" baseline="0" dirty="0"/>
              <a:t>Even items like roller carts take precious seconds away from someone trying to get out or pull the alarm.</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12</a:t>
            </a:fld>
            <a:endParaRPr lang="en-US"/>
          </a:p>
        </p:txBody>
      </p:sp>
    </p:spTree>
    <p:extLst>
      <p:ext uri="{BB962C8B-B14F-4D97-AF65-F5344CB8AC3E}">
        <p14:creationId xmlns:p14="http://schemas.microsoft.com/office/powerpoint/2010/main" val="366689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house</a:t>
            </a:r>
            <a:r>
              <a:rPr lang="en-US" baseline="0" dirty="0"/>
              <a:t>keeping practices lead to nearly every other fire safety infraction. Messy, cluttered labs are difficult to work in and often result in spills, broken equipment, blocked egress routes, etc.</a:t>
            </a:r>
          </a:p>
          <a:p>
            <a:r>
              <a:rPr lang="en-US" baseline="0" dirty="0"/>
              <a:t>When chemicals are strewn all over the place, a small fire can quickly spread to flammable items right next to it. Working cleanly is working safely</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13</a:t>
            </a:fld>
            <a:endParaRPr lang="en-US"/>
          </a:p>
        </p:txBody>
      </p:sp>
    </p:spTree>
    <p:extLst>
      <p:ext uri="{BB962C8B-B14F-4D97-AF65-F5344CB8AC3E}">
        <p14:creationId xmlns:p14="http://schemas.microsoft.com/office/powerpoint/2010/main" val="331061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specific items found in labs and what classification of fire they would produce.</a:t>
            </a:r>
          </a:p>
        </p:txBody>
      </p:sp>
      <p:sp>
        <p:nvSpPr>
          <p:cNvPr id="4" name="Slide Number Placeholder 3"/>
          <p:cNvSpPr>
            <a:spLocks noGrp="1"/>
          </p:cNvSpPr>
          <p:nvPr>
            <p:ph type="sldNum" sz="quarter" idx="10"/>
          </p:nvPr>
        </p:nvSpPr>
        <p:spPr/>
        <p:txBody>
          <a:bodyPr/>
          <a:lstStyle/>
          <a:p>
            <a:fld id="{B1FABEDC-CAB9-409D-A795-0AF22F1E4D90}" type="slidenum">
              <a:rPr lang="en-US" smtClean="0"/>
              <a:t>16</a:t>
            </a:fld>
            <a:endParaRPr lang="en-US"/>
          </a:p>
        </p:txBody>
      </p:sp>
    </p:spTree>
    <p:extLst>
      <p:ext uri="{BB962C8B-B14F-4D97-AF65-F5344CB8AC3E}">
        <p14:creationId xmlns:p14="http://schemas.microsoft.com/office/powerpoint/2010/main" val="123444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 will bring out the different fire extinguishers</a:t>
            </a:r>
            <a:r>
              <a:rPr lang="en-US" baseline="0" dirty="0"/>
              <a:t> I have brought for hand-on inspection.</a:t>
            </a:r>
          </a:p>
          <a:p>
            <a:r>
              <a:rPr lang="en-US" baseline="0" dirty="0"/>
              <a:t>Extinguishers should never be more than 75 ft away from any location in the room.</a:t>
            </a:r>
          </a:p>
          <a:p>
            <a:r>
              <a:rPr lang="en-US" baseline="0" dirty="0"/>
              <a:t>Talk about the differences between them physically – hoses, nozzle, weight, pressure gauges, etc.</a:t>
            </a:r>
          </a:p>
          <a:p>
            <a:r>
              <a:rPr lang="en-US" baseline="0" dirty="0"/>
              <a:t>Discuss how they put out fires – ABC uses dry chemical powder to suffocate fire, CO</a:t>
            </a:r>
            <a:r>
              <a:rPr lang="en-US" baseline="-25000" dirty="0"/>
              <a:t>2</a:t>
            </a:r>
            <a:r>
              <a:rPr lang="en-US" baseline="0" dirty="0"/>
              <a:t> removes oxygen from fire, etc.</a:t>
            </a:r>
          </a:p>
          <a:p>
            <a:r>
              <a:rPr lang="en-US" sz="1200" kern="1200" dirty="0">
                <a:solidFill>
                  <a:schemeClr val="tx1"/>
                </a:solidFill>
                <a:effectLst/>
                <a:latin typeface="+mn-lt"/>
                <a:ea typeface="+mn-ea"/>
                <a:cs typeface="+mn-cs"/>
              </a:rPr>
              <a:t>Discuss dry chemical, compressed gases (and subtypes), water mist, flammable metal specific</a:t>
            </a:r>
          </a:p>
          <a:p>
            <a:r>
              <a:rPr lang="en-US" sz="1200" kern="1200" dirty="0">
                <a:solidFill>
                  <a:schemeClr val="tx1"/>
                </a:solidFill>
                <a:effectLst/>
                <a:latin typeface="+mn-lt"/>
                <a:ea typeface="+mn-ea"/>
                <a:cs typeface="+mn-cs"/>
              </a:rPr>
              <a:t>Visual and hands on portion showing each extinguisher, what it looks like, how heavy they are, and the functional parts. Have students handle these individually and state what they see as differences, how to identify.</a:t>
            </a:r>
          </a:p>
          <a:p>
            <a:r>
              <a:rPr lang="en-US" sz="1200" kern="1200" dirty="0">
                <a:solidFill>
                  <a:schemeClr val="tx1"/>
                </a:solidFill>
                <a:effectLst/>
                <a:latin typeface="+mn-lt"/>
                <a:ea typeface="+mn-ea"/>
                <a:cs typeface="+mn-cs"/>
              </a:rPr>
              <a:t>What type of fire is each type designed to suppress? Slide show with different extinguishers and showing the type of fires they are most appropriate for.</a:t>
            </a:r>
          </a:p>
          <a:p>
            <a:r>
              <a:rPr lang="en-US" sz="1200" kern="1200" dirty="0">
                <a:solidFill>
                  <a:schemeClr val="tx1"/>
                </a:solidFill>
                <a:effectLst/>
                <a:latin typeface="+mn-lt"/>
                <a:ea typeface="+mn-ea"/>
                <a:cs typeface="+mn-cs"/>
              </a:rPr>
              <a:t>Show videos of how using the wrong type of extinguisher can make the fire worse. Have students discuss why this is.</a:t>
            </a:r>
          </a:p>
          <a:p>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17</a:t>
            </a:fld>
            <a:endParaRPr lang="en-US"/>
          </a:p>
        </p:txBody>
      </p:sp>
    </p:spTree>
    <p:extLst>
      <p:ext uri="{BB962C8B-B14F-4D97-AF65-F5344CB8AC3E}">
        <p14:creationId xmlns:p14="http://schemas.microsoft.com/office/powerpoint/2010/main" val="120419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 extinguishers can make flammable metal fires worse or even</a:t>
            </a:r>
            <a:r>
              <a:rPr lang="en-US" baseline="0" dirty="0"/>
              <a:t> cause an explosion.</a:t>
            </a:r>
          </a:p>
          <a:p>
            <a:r>
              <a:rPr lang="en-US" baseline="0" dirty="0"/>
              <a:t>It is very important that you have the correct extinguishers available for the hazards in your particular lab.</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18</a:t>
            </a:fld>
            <a:endParaRPr lang="en-US"/>
          </a:p>
        </p:txBody>
      </p:sp>
    </p:spTree>
    <p:extLst>
      <p:ext uri="{BB962C8B-B14F-4D97-AF65-F5344CB8AC3E}">
        <p14:creationId xmlns:p14="http://schemas.microsoft.com/office/powerpoint/2010/main" val="1149145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this process twice – Talk</a:t>
            </a:r>
            <a:r>
              <a:rPr lang="en-US" baseline="0" dirty="0"/>
              <a:t> it through the first time and then perform the actions as you state what they are the second time.</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19</a:t>
            </a:fld>
            <a:endParaRPr lang="en-US"/>
          </a:p>
        </p:txBody>
      </p:sp>
    </p:spTree>
    <p:extLst>
      <p:ext uri="{BB962C8B-B14F-4D97-AF65-F5344CB8AC3E}">
        <p14:creationId xmlns:p14="http://schemas.microsoft.com/office/powerpoint/2010/main" val="314818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take assessment test and get certificate.</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20</a:t>
            </a:fld>
            <a:endParaRPr lang="en-US"/>
          </a:p>
        </p:txBody>
      </p:sp>
    </p:spTree>
    <p:extLst>
      <p:ext uri="{BB962C8B-B14F-4D97-AF65-F5344CB8AC3E}">
        <p14:creationId xmlns:p14="http://schemas.microsoft.com/office/powerpoint/2010/main" val="220985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synopsis of</a:t>
            </a:r>
            <a:r>
              <a:rPr lang="en-US" baseline="0" dirty="0"/>
              <a:t> UCLA lab fire and ask the question. Once students give thoughts, reveal consequences for the professor charged with crimes.</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4</a:t>
            </a:fld>
            <a:endParaRPr lang="en-US"/>
          </a:p>
        </p:txBody>
      </p:sp>
    </p:spTree>
    <p:extLst>
      <p:ext uri="{BB962C8B-B14F-4D97-AF65-F5344CB8AC3E}">
        <p14:creationId xmlns:p14="http://schemas.microsoft.com/office/powerpoint/2010/main" val="189035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from more serious issue to a comedic scene.</a:t>
            </a:r>
          </a:p>
          <a:p>
            <a:r>
              <a:rPr lang="en-US" dirty="0"/>
              <a:t>Let students watch video and then discuss what is happening and what the employees are doing wrong.</a:t>
            </a:r>
          </a:p>
          <a:p>
            <a:pPr marL="228600" indent="-228600">
              <a:buAutoNum type="arabicPeriod"/>
            </a:pPr>
            <a:r>
              <a:rPr lang="en-US" dirty="0"/>
              <a:t>Looks like flammable metal catching</a:t>
            </a:r>
            <a:r>
              <a:rPr lang="en-US" baseline="0" dirty="0"/>
              <a:t> fire</a:t>
            </a:r>
          </a:p>
          <a:p>
            <a:pPr marL="228600" indent="-228600">
              <a:buAutoNum type="arabicPeriod"/>
            </a:pPr>
            <a:r>
              <a:rPr lang="en-US" baseline="0" dirty="0"/>
              <a:t>Employees move towards the fire – never do this, always move away from the fire, it can get worse fast</a:t>
            </a:r>
          </a:p>
          <a:p>
            <a:pPr marL="228600" indent="-228600">
              <a:buAutoNum type="arabicPeriod"/>
            </a:pPr>
            <a:r>
              <a:rPr lang="en-US" baseline="0" dirty="0"/>
              <a:t>Employees try to put out the fire with hands and feet – again, never do this. Your hands and feet are not fireproof as far as I know</a:t>
            </a:r>
          </a:p>
          <a:p>
            <a:pPr marL="228600" indent="-228600">
              <a:buAutoNum type="arabicPeriod"/>
            </a:pPr>
            <a:r>
              <a:rPr lang="en-US" baseline="0" dirty="0"/>
              <a:t>Kicking the fire items is actually spreading the fire to other parts of the room, very dangerous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lady actually catches her shoe on fire</a:t>
            </a:r>
            <a:endParaRPr lang="en-US" baseline="0" dirty="0"/>
          </a:p>
          <a:p>
            <a:pPr marL="228600" indent="-228600">
              <a:buAutoNum type="arabicPeriod"/>
            </a:pPr>
            <a:r>
              <a:rPr lang="en-US" baseline="0" dirty="0"/>
              <a:t>No one pulls fire alarm or attempts evacuation</a:t>
            </a:r>
          </a:p>
        </p:txBody>
      </p:sp>
      <p:sp>
        <p:nvSpPr>
          <p:cNvPr id="4" name="Slide Number Placeholder 3"/>
          <p:cNvSpPr>
            <a:spLocks noGrp="1"/>
          </p:cNvSpPr>
          <p:nvPr>
            <p:ph type="sldNum" sz="quarter" idx="10"/>
          </p:nvPr>
        </p:nvSpPr>
        <p:spPr/>
        <p:txBody>
          <a:bodyPr/>
          <a:lstStyle/>
          <a:p>
            <a:fld id="{B1FABEDC-CAB9-409D-A795-0AF22F1E4D90}" type="slidenum">
              <a:rPr lang="en-US" smtClean="0"/>
              <a:t>5</a:t>
            </a:fld>
            <a:endParaRPr lang="en-US"/>
          </a:p>
        </p:txBody>
      </p:sp>
    </p:spTree>
    <p:extLst>
      <p:ext uri="{BB962C8B-B14F-4D97-AF65-F5344CB8AC3E}">
        <p14:creationId xmlns:p14="http://schemas.microsoft.com/office/powerpoint/2010/main" val="392528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Heating and cooling</a:t>
            </a:r>
            <a:r>
              <a:rPr lang="en-US" baseline="0" dirty="0"/>
              <a:t> equipment or high draw appliances must always be plugged into the wall outlet.</a:t>
            </a:r>
          </a:p>
          <a:p>
            <a:r>
              <a:rPr lang="en-US" baseline="0" dirty="0"/>
              <a:t>Never daisy chain surge protectors.</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6</a:t>
            </a:fld>
            <a:endParaRPr lang="en-US"/>
          </a:p>
        </p:txBody>
      </p:sp>
    </p:spTree>
    <p:extLst>
      <p:ext uri="{BB962C8B-B14F-4D97-AF65-F5344CB8AC3E}">
        <p14:creationId xmlns:p14="http://schemas.microsoft.com/office/powerpoint/2010/main" val="190731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Chemicals</a:t>
            </a:r>
            <a:r>
              <a:rPr lang="en-US" baseline="0" dirty="0"/>
              <a:t> can be knocked over, spilled, etc.</a:t>
            </a:r>
          </a:p>
          <a:p>
            <a:r>
              <a:rPr lang="en-US" baseline="0" dirty="0"/>
              <a:t>Containers can block egress or safety equipment</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7</a:t>
            </a:fld>
            <a:endParaRPr lang="en-US"/>
          </a:p>
        </p:txBody>
      </p:sp>
    </p:spTree>
    <p:extLst>
      <p:ext uri="{BB962C8B-B14F-4D97-AF65-F5344CB8AC3E}">
        <p14:creationId xmlns:p14="http://schemas.microsoft.com/office/powerpoint/2010/main" val="242589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EHS to find out how much flammable</a:t>
            </a:r>
            <a:r>
              <a:rPr lang="en-US" baseline="0" dirty="0"/>
              <a:t> storage your lab is allowed.</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8</a:t>
            </a:fld>
            <a:endParaRPr lang="en-US"/>
          </a:p>
        </p:txBody>
      </p:sp>
    </p:spTree>
    <p:extLst>
      <p:ext uri="{BB962C8B-B14F-4D97-AF65-F5344CB8AC3E}">
        <p14:creationId xmlns:p14="http://schemas.microsoft.com/office/powerpoint/2010/main" val="305054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a:t>
            </a:r>
            <a:r>
              <a:rPr lang="en-US" baseline="0" dirty="0"/>
              <a:t> facilities if you need ceilings fixed.</a:t>
            </a:r>
          </a:p>
          <a:p>
            <a:r>
              <a:rPr lang="en-US" baseline="0" dirty="0"/>
              <a:t>Never use anything to prop your door open. If temperature is an issue, request facilities to correct the HVAC issues.</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9</a:t>
            </a:fld>
            <a:endParaRPr lang="en-US"/>
          </a:p>
        </p:txBody>
      </p:sp>
    </p:spTree>
    <p:extLst>
      <p:ext uri="{BB962C8B-B14F-4D97-AF65-F5344CB8AC3E}">
        <p14:creationId xmlns:p14="http://schemas.microsoft.com/office/powerpoint/2010/main" val="18917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Fume hoods are designed to</a:t>
            </a:r>
            <a:r>
              <a:rPr lang="en-US" baseline="0" dirty="0"/>
              <a:t> mitigate the exposure from toxic fumes, fires, and explosions that can occur during procedures. </a:t>
            </a:r>
          </a:p>
          <a:p>
            <a:r>
              <a:rPr lang="en-US" baseline="0" dirty="0"/>
              <a:t>Non-working hoods or hoods with incorrect sash heights will not protect you from these incidents.</a:t>
            </a:r>
          </a:p>
          <a:p>
            <a:r>
              <a:rPr lang="en-US" baseline="0" dirty="0"/>
              <a:t>Excessive chemicals in the hood become a dangerous fire and toxic smoke hazard.</a:t>
            </a:r>
            <a:endParaRPr lang="en-US" dirty="0"/>
          </a:p>
        </p:txBody>
      </p:sp>
      <p:sp>
        <p:nvSpPr>
          <p:cNvPr id="4" name="Slide Number Placeholder 3"/>
          <p:cNvSpPr>
            <a:spLocks noGrp="1"/>
          </p:cNvSpPr>
          <p:nvPr>
            <p:ph type="sldNum" sz="quarter" idx="10"/>
          </p:nvPr>
        </p:nvSpPr>
        <p:spPr/>
        <p:txBody>
          <a:bodyPr/>
          <a:lstStyle/>
          <a:p>
            <a:fld id="{B1FABEDC-CAB9-409D-A795-0AF22F1E4D90}" type="slidenum">
              <a:rPr lang="en-US" smtClean="0"/>
              <a:t>10</a:t>
            </a:fld>
            <a:endParaRPr lang="en-US"/>
          </a:p>
        </p:txBody>
      </p:sp>
    </p:spTree>
    <p:extLst>
      <p:ext uri="{BB962C8B-B14F-4D97-AF65-F5344CB8AC3E}">
        <p14:creationId xmlns:p14="http://schemas.microsoft.com/office/powerpoint/2010/main" val="72241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PPE is critical to lab safety. Never let anyone into your lab, even for short amounts of time, without proper PPE.</a:t>
            </a:r>
          </a:p>
        </p:txBody>
      </p:sp>
      <p:sp>
        <p:nvSpPr>
          <p:cNvPr id="4" name="Slide Number Placeholder 3"/>
          <p:cNvSpPr>
            <a:spLocks noGrp="1"/>
          </p:cNvSpPr>
          <p:nvPr>
            <p:ph type="sldNum" sz="quarter" idx="10"/>
          </p:nvPr>
        </p:nvSpPr>
        <p:spPr/>
        <p:txBody>
          <a:bodyPr/>
          <a:lstStyle/>
          <a:p>
            <a:fld id="{B1FABEDC-CAB9-409D-A795-0AF22F1E4D90}" type="slidenum">
              <a:rPr lang="en-US" smtClean="0"/>
              <a:t>11</a:t>
            </a:fld>
            <a:endParaRPr lang="en-US"/>
          </a:p>
        </p:txBody>
      </p:sp>
    </p:spTree>
    <p:extLst>
      <p:ext uri="{BB962C8B-B14F-4D97-AF65-F5344CB8AC3E}">
        <p14:creationId xmlns:p14="http://schemas.microsoft.com/office/powerpoint/2010/main" val="382970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7275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49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9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498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524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20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03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903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03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6145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6145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14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696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86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910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432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877" y="5259029"/>
            <a:ext cx="936596" cy="936596"/>
          </a:xfrm>
          <a:prstGeom prst="rect">
            <a:avLst/>
          </a:prstGeom>
        </p:spPr>
      </p:pic>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10" y="0"/>
            <a:ext cx="914400" cy="6858000"/>
          </a:xfrm>
          <a:prstGeom prst="rect">
            <a:avLst/>
          </a:prstGeom>
        </p:spPr>
      </p:pic>
      <p:sp>
        <p:nvSpPr>
          <p:cNvPr id="8" name="Rectangle 7"/>
          <p:cNvSpPr/>
          <p:nvPr userDrawn="1"/>
        </p:nvSpPr>
        <p:spPr>
          <a:xfrm>
            <a:off x="0" y="6176963"/>
            <a:ext cx="12192000" cy="681037"/>
          </a:xfrm>
          <a:prstGeom prst="rect">
            <a:avLst/>
          </a:prstGeom>
          <a:solidFill>
            <a:srgbClr val="091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none" spc="50" dirty="0">
                <a:ln w="0"/>
                <a:solidFill>
                  <a:schemeClr val="accent5">
                    <a:lumMod val="60000"/>
                    <a:lumOff val="40000"/>
                  </a:schemeClr>
                </a:solidFill>
                <a:effectLst>
                  <a:innerShdw blurRad="63500" dist="50800" dir="13500000">
                    <a:srgbClr val="000000">
                      <a:alpha val="50000"/>
                    </a:srgbClr>
                  </a:innerShdw>
                </a:effectLst>
              </a:rPr>
              <a:t>UK Laboratory Safety and Fire Extinguisher Training</a:t>
            </a:r>
          </a:p>
        </p:txBody>
      </p:sp>
      <p:sp>
        <p:nvSpPr>
          <p:cNvPr id="2" name="Title Placeholder 1"/>
          <p:cNvSpPr>
            <a:spLocks noGrp="1"/>
          </p:cNvSpPr>
          <p:nvPr>
            <p:ph type="title"/>
          </p:nvPr>
        </p:nvSpPr>
        <p:spPr>
          <a:xfrm>
            <a:off x="1239425"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39425"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75304"/>
            <a:ext cx="2464314" cy="1482696"/>
          </a:xfrm>
          <a:prstGeom prst="rect">
            <a:avLst/>
          </a:prstGeom>
        </p:spPr>
      </p:pic>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802122" y="5241988"/>
            <a:ext cx="1389878" cy="1600076"/>
          </a:xfrm>
          <a:prstGeom prst="rect">
            <a:avLst/>
          </a:prstGeom>
          <a:effectLst>
            <a:innerShdw blurRad="63500" dist="50800" dir="16200000">
              <a:prstClr val="black">
                <a:alpha val="50000"/>
              </a:prstClr>
            </a:innerShdw>
          </a:effectLst>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5400000">
            <a:off x="800877" y="0"/>
            <a:ext cx="936596" cy="936596"/>
          </a:xfrm>
          <a:prstGeom prst="rect">
            <a:avLst/>
          </a:prstGeom>
        </p:spPr>
      </p:pic>
    </p:spTree>
    <p:extLst>
      <p:ext uri="{BB962C8B-B14F-4D97-AF65-F5344CB8AC3E}">
        <p14:creationId xmlns:p14="http://schemas.microsoft.com/office/powerpoint/2010/main" val="61032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CTFxCr_Oy94"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E0pDomNYHtE"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0B97B2-0397-47B4-82CD-CB2C6CB3E73F}"/>
              </a:ext>
            </a:extLst>
          </p:cNvPr>
          <p:cNvSpPr>
            <a:spLocks noGrp="1"/>
          </p:cNvSpPr>
          <p:nvPr>
            <p:ph type="subTitle" idx="1"/>
          </p:nvPr>
        </p:nvSpPr>
        <p:spPr>
          <a:xfrm>
            <a:off x="1985515" y="3180007"/>
            <a:ext cx="9144000" cy="1655762"/>
          </a:xfrm>
        </p:spPr>
        <p:txBody>
          <a:bodyPr/>
          <a:lstStyle/>
          <a:p>
            <a:r>
              <a:rPr lang="en-US" dirty="0"/>
              <a:t>Presented by Max Brown</a:t>
            </a:r>
          </a:p>
          <a:p>
            <a:r>
              <a:rPr lang="en-US" dirty="0"/>
              <a:t>Modified from Brandon Ernest </a:t>
            </a:r>
          </a:p>
        </p:txBody>
      </p:sp>
      <p:sp>
        <p:nvSpPr>
          <p:cNvPr id="3" name="Title 2">
            <a:extLst>
              <a:ext uri="{FF2B5EF4-FFF2-40B4-BE49-F238E27FC236}">
                <a16:creationId xmlns:a16="http://schemas.microsoft.com/office/drawing/2014/main" id="{69F8FD51-B455-4879-9339-78D273100B51}"/>
              </a:ext>
            </a:extLst>
          </p:cNvPr>
          <p:cNvSpPr>
            <a:spLocks noGrp="1"/>
          </p:cNvSpPr>
          <p:nvPr>
            <p:ph type="title"/>
          </p:nvPr>
        </p:nvSpPr>
        <p:spPr>
          <a:xfrm>
            <a:off x="1299715" y="1930399"/>
            <a:ext cx="10515600" cy="1325563"/>
          </a:xfrm>
        </p:spPr>
        <p:txBody>
          <a:bodyPr/>
          <a:lstStyle/>
          <a:p>
            <a:pPr algn="ctr"/>
            <a:r>
              <a:rPr lang="en-US" dirty="0"/>
              <a:t>Laboratory Safety</a:t>
            </a:r>
          </a:p>
        </p:txBody>
      </p:sp>
    </p:spTree>
    <p:extLst>
      <p:ext uri="{BB962C8B-B14F-4D97-AF65-F5344CB8AC3E}">
        <p14:creationId xmlns:p14="http://schemas.microsoft.com/office/powerpoint/2010/main" val="389999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Incorrect Use of Fume Hoods</a:t>
            </a:r>
          </a:p>
        </p:txBody>
      </p:sp>
      <p:sp>
        <p:nvSpPr>
          <p:cNvPr id="5" name="Text Placeholder 4"/>
          <p:cNvSpPr>
            <a:spLocks noGrp="1"/>
          </p:cNvSpPr>
          <p:nvPr>
            <p:ph type="body" idx="1"/>
          </p:nvPr>
        </p:nvSpPr>
        <p:spPr>
          <a:xfrm>
            <a:off x="1452889" y="1776413"/>
            <a:ext cx="9758036" cy="957262"/>
          </a:xfrm>
        </p:spPr>
        <p:txBody>
          <a:bodyPr anchor="t">
            <a:normAutofit fontScale="77500" lnSpcReduction="20000"/>
          </a:bodyPr>
          <a:lstStyle/>
          <a:p>
            <a:pPr marL="342900" indent="-342900">
              <a:buFont typeface="Arial" panose="020B0604020202020204" pitchFamily="34" charset="0"/>
              <a:buChar char="•"/>
            </a:pPr>
            <a:r>
              <a:rPr lang="en-US" dirty="0"/>
              <a:t>Fume hoods must have inspection tag attached &amp; passed testing</a:t>
            </a:r>
          </a:p>
          <a:p>
            <a:pPr marL="342900" indent="-342900">
              <a:buFont typeface="Arial" panose="020B0604020202020204" pitchFamily="34" charset="0"/>
              <a:buChar char="•"/>
            </a:pPr>
            <a:r>
              <a:rPr lang="en-US" dirty="0"/>
              <a:t>Use sash at correct height</a:t>
            </a:r>
          </a:p>
          <a:p>
            <a:pPr marL="342900" indent="-342900">
              <a:buFont typeface="Arial" panose="020B0604020202020204" pitchFamily="34" charset="0"/>
              <a:buChar char="•"/>
            </a:pPr>
            <a:r>
              <a:rPr lang="en-US" dirty="0"/>
              <a:t>Fume hoods are NOT for storage</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52" y="2844625"/>
            <a:ext cx="3616560" cy="271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844625"/>
            <a:ext cx="3616560" cy="271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62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Not Wearing PPE</a:t>
            </a:r>
          </a:p>
        </p:txBody>
      </p:sp>
      <p:sp>
        <p:nvSpPr>
          <p:cNvPr id="5" name="Text Placeholder 4"/>
          <p:cNvSpPr>
            <a:spLocks noGrp="1"/>
          </p:cNvSpPr>
          <p:nvPr>
            <p:ph type="body" idx="1"/>
          </p:nvPr>
        </p:nvSpPr>
        <p:spPr>
          <a:xfrm>
            <a:off x="1452889" y="1776413"/>
            <a:ext cx="9758036" cy="957262"/>
          </a:xfrm>
        </p:spPr>
        <p:txBody>
          <a:bodyPr anchor="t">
            <a:normAutofit fontScale="92500" lnSpcReduction="20000"/>
          </a:bodyPr>
          <a:lstStyle/>
          <a:p>
            <a:pPr marL="342900" indent="-342900">
              <a:buFont typeface="Arial" panose="020B0604020202020204" pitchFamily="34" charset="0"/>
              <a:buChar char="•"/>
            </a:pPr>
            <a:r>
              <a:rPr lang="en-US" dirty="0"/>
              <a:t>Every time you or your students step into the lab, they must be wearing appropriate PPE</a:t>
            </a:r>
          </a:p>
          <a:p>
            <a:pPr marL="342900" indent="-342900">
              <a:buFont typeface="Arial" panose="020B0604020202020204" pitchFamily="34" charset="0"/>
              <a:buChar char="•"/>
            </a:pPr>
            <a:r>
              <a:rPr lang="en-US" dirty="0"/>
              <a:t>Lab coats, eye protection, gloves, hair back, closed toe shoes, no shorts</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descr="PPE_acceptable.jpg"/>
          <p:cNvPicPr>
            <a:picLocks noChangeAspect="1"/>
          </p:cNvPicPr>
          <p:nvPr/>
        </p:nvPicPr>
        <p:blipFill>
          <a:blip r:embed="rId3" cstate="print"/>
          <a:stretch>
            <a:fillRect/>
          </a:stretch>
        </p:blipFill>
        <p:spPr>
          <a:xfrm>
            <a:off x="2409825" y="2844625"/>
            <a:ext cx="238125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PPE_unacceptable.jpg"/>
          <p:cNvPicPr>
            <a:picLocks noChangeAspect="1"/>
          </p:cNvPicPr>
          <p:nvPr/>
        </p:nvPicPr>
        <p:blipFill>
          <a:blip r:embed="rId4" cstate="print"/>
          <a:stretch>
            <a:fillRect/>
          </a:stretch>
        </p:blipFill>
        <p:spPr>
          <a:xfrm>
            <a:off x="7896225" y="2844625"/>
            <a:ext cx="238125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810451" y="3830372"/>
            <a:ext cx="3152775" cy="1200329"/>
          </a:xfrm>
          <a:prstGeom prst="rect">
            <a:avLst/>
          </a:prstGeom>
        </p:spPr>
        <p:txBody>
          <a:bodyPr wrap="square">
            <a:spAutoFit/>
          </a:bodyPr>
          <a:lstStyle/>
          <a:p>
            <a:r>
              <a:rPr lang="en-US" dirty="0"/>
              <a:t>- Helps prevent burns</a:t>
            </a:r>
          </a:p>
          <a:p>
            <a:pPr>
              <a:buFontTx/>
              <a:buChar char="-"/>
            </a:pPr>
            <a:r>
              <a:rPr lang="en-US" dirty="0"/>
              <a:t> Protects eyes from explosions</a:t>
            </a:r>
          </a:p>
          <a:p>
            <a:pPr>
              <a:buFontTx/>
              <a:buChar char="-"/>
            </a:pPr>
            <a:r>
              <a:rPr lang="en-US" dirty="0"/>
              <a:t> Wear natural fibers</a:t>
            </a:r>
          </a:p>
          <a:p>
            <a:pPr>
              <a:buFontTx/>
              <a:buChar char="-"/>
            </a:pPr>
            <a:r>
              <a:rPr lang="en-US" dirty="0"/>
              <a:t> Close lab coat</a:t>
            </a:r>
          </a:p>
        </p:txBody>
      </p:sp>
    </p:spTree>
    <p:extLst>
      <p:ext uri="{BB962C8B-B14F-4D97-AF65-F5344CB8AC3E}">
        <p14:creationId xmlns:p14="http://schemas.microsoft.com/office/powerpoint/2010/main" val="27232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Blocking Exits, Aisles, &amp; Safety Equipment</a:t>
            </a:r>
          </a:p>
        </p:txBody>
      </p:sp>
      <p:sp>
        <p:nvSpPr>
          <p:cNvPr id="7" name="Text Placeholder 6"/>
          <p:cNvSpPr>
            <a:spLocks noGrp="1"/>
          </p:cNvSpPr>
          <p:nvPr>
            <p:ph type="body" sz="quarter" idx="3"/>
          </p:nvPr>
        </p:nvSpPr>
        <p:spPr>
          <a:xfrm>
            <a:off x="2914650" y="1872457"/>
            <a:ext cx="6934200" cy="823912"/>
          </a:xfrm>
        </p:spPr>
        <p:txBody>
          <a:bodyPr anchor="ctr">
            <a:normAutofit fontScale="92500" lnSpcReduction="20000"/>
          </a:bodyPr>
          <a:lstStyle/>
          <a:p>
            <a:r>
              <a:rPr lang="en-US" dirty="0"/>
              <a:t>Exits and pathways must be available at a moment’s notice. You don’t want to have to move yesterday’s shipment to get out of the room in a fire emergency.</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149453" y="2725739"/>
            <a:ext cx="2464594" cy="3286125"/>
            <a:chOff x="2268694" y="2696369"/>
            <a:chExt cx="2464594" cy="328612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694" y="2696369"/>
              <a:ext cx="2464594"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705100" y="5613162"/>
              <a:ext cx="1591782" cy="369332"/>
            </a:xfrm>
            <a:prstGeom prst="rect">
              <a:avLst/>
            </a:prstGeom>
            <a:noFill/>
          </p:spPr>
          <p:txBody>
            <a:bodyPr wrap="none" rtlCol="0">
              <a:spAutoFit/>
            </a:bodyPr>
            <a:lstStyle/>
            <a:p>
              <a:r>
                <a:rPr lang="en-US" b="1" dirty="0">
                  <a:ln w="10160">
                    <a:solidFill>
                      <a:schemeClr val="bg2">
                        <a:lumMod val="50000"/>
                      </a:schemeClr>
                    </a:solidFill>
                    <a:prstDash val="solid"/>
                  </a:ln>
                  <a:solidFill>
                    <a:srgbClr val="FFFFFF"/>
                  </a:solidFill>
                  <a:effectLst>
                    <a:outerShdw blurRad="38100" dist="38100" dir="2700000" algn="tl">
                      <a:srgbClr val="000000">
                        <a:alpha val="43137"/>
                      </a:srgbClr>
                    </a:outerShdw>
                  </a:effectLst>
                  <a:latin typeface="Myriad Pro" panose="020B0503030403020204" pitchFamily="34" charset="0"/>
                </a:rPr>
                <a:t>Unacceptable</a:t>
              </a:r>
            </a:p>
          </p:txBody>
        </p:sp>
      </p:grpSp>
      <p:grpSp>
        <p:nvGrpSpPr>
          <p:cNvPr id="12" name="Group 11"/>
          <p:cNvGrpSpPr/>
          <p:nvPr/>
        </p:nvGrpSpPr>
        <p:grpSpPr>
          <a:xfrm>
            <a:off x="4116814" y="2725739"/>
            <a:ext cx="4420659" cy="3315494"/>
            <a:chOff x="5018827" y="2696369"/>
            <a:chExt cx="4420659" cy="3315494"/>
          </a:xfrm>
        </p:grpSpPr>
        <p:pic>
          <p:nvPicPr>
            <p:cNvPr id="10" name="Picture 9" descr="blocked extinguisher.jpg"/>
            <p:cNvPicPr>
              <a:picLocks noChangeAspect="1"/>
            </p:cNvPicPr>
            <p:nvPr/>
          </p:nvPicPr>
          <p:blipFill>
            <a:blip r:embed="rId4" cstate="print"/>
            <a:stretch>
              <a:fillRect/>
            </a:stretch>
          </p:blipFill>
          <p:spPr>
            <a:xfrm>
              <a:off x="5018827" y="2696369"/>
              <a:ext cx="4420659" cy="3315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433265" y="5613162"/>
              <a:ext cx="1591782" cy="369332"/>
            </a:xfrm>
            <a:prstGeom prst="rect">
              <a:avLst/>
            </a:prstGeom>
            <a:noFill/>
          </p:spPr>
          <p:txBody>
            <a:bodyPr wrap="none" rtlCol="0">
              <a:spAutoFit/>
            </a:bodyPr>
            <a:lstStyle/>
            <a:p>
              <a:r>
                <a:rPr lang="en-US" b="1" dirty="0">
                  <a:ln w="10160">
                    <a:solidFill>
                      <a:schemeClr val="bg2">
                        <a:lumMod val="50000"/>
                      </a:schemeClr>
                    </a:solidFill>
                    <a:prstDash val="solid"/>
                  </a:ln>
                  <a:solidFill>
                    <a:srgbClr val="FFFFFF"/>
                  </a:solidFill>
                  <a:effectLst>
                    <a:outerShdw blurRad="38100" dist="38100" dir="2700000" algn="tl">
                      <a:srgbClr val="000000">
                        <a:alpha val="43137"/>
                      </a:srgbClr>
                    </a:outerShdw>
                  </a:effectLst>
                  <a:latin typeface="Myriad Pro" panose="020B0503030403020204" pitchFamily="34" charset="0"/>
                </a:rPr>
                <a:t>Unacceptable</a:t>
              </a:r>
            </a:p>
          </p:txBody>
        </p:sp>
      </p:grpSp>
      <p:grpSp>
        <p:nvGrpSpPr>
          <p:cNvPr id="16" name="Group 15"/>
          <p:cNvGrpSpPr/>
          <p:nvPr/>
        </p:nvGrpSpPr>
        <p:grpSpPr>
          <a:xfrm>
            <a:off x="5184856" y="2725739"/>
            <a:ext cx="6807523" cy="3315494"/>
            <a:chOff x="5184856" y="2725739"/>
            <a:chExt cx="6807523" cy="3315494"/>
          </a:xfrm>
        </p:grpSpPr>
        <p:grpSp>
          <p:nvGrpSpPr>
            <p:cNvPr id="13" name="Group 12"/>
            <p:cNvGrpSpPr/>
            <p:nvPr/>
          </p:nvGrpSpPr>
          <p:grpSpPr>
            <a:xfrm>
              <a:off x="5184856" y="2725739"/>
              <a:ext cx="2393787" cy="3315494"/>
              <a:chOff x="9642475" y="2696370"/>
              <a:chExt cx="2393787" cy="3315494"/>
            </a:xfrm>
          </p:grpSpPr>
          <p:pic>
            <p:nvPicPr>
              <p:cNvPr id="5122" name="Picture 2" descr="https://www.uoguelph.ca/fire/sites/uoguelph.ca.fire/files/images/blocked%20pull%20ext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475" y="2696370"/>
                <a:ext cx="2393787" cy="3315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43477" y="5613162"/>
                <a:ext cx="1591782" cy="369332"/>
              </a:xfrm>
              <a:prstGeom prst="rect">
                <a:avLst/>
              </a:prstGeom>
              <a:noFill/>
            </p:spPr>
            <p:txBody>
              <a:bodyPr wrap="none" rtlCol="0">
                <a:spAutoFit/>
              </a:bodyPr>
              <a:lstStyle/>
              <a:p>
                <a:r>
                  <a:rPr lang="en-US" b="1" dirty="0">
                    <a:ln w="10160">
                      <a:solidFill>
                        <a:schemeClr val="bg2">
                          <a:lumMod val="50000"/>
                        </a:schemeClr>
                      </a:solidFill>
                      <a:prstDash val="solid"/>
                    </a:ln>
                    <a:solidFill>
                      <a:srgbClr val="FFFFFF"/>
                    </a:solidFill>
                    <a:effectLst>
                      <a:outerShdw blurRad="38100" dist="38100" dir="2700000" algn="tl">
                        <a:srgbClr val="000000">
                          <a:alpha val="43137"/>
                        </a:srgbClr>
                      </a:outerShdw>
                    </a:effectLst>
                    <a:latin typeface="Myriad Pro" panose="020B0503030403020204" pitchFamily="34" charset="0"/>
                  </a:rPr>
                  <a:t>Unacceptable</a:t>
                </a:r>
              </a:p>
            </p:txBody>
          </p:sp>
        </p:grpSp>
        <p:sp>
          <p:nvSpPr>
            <p:cNvPr id="15" name="TextBox 14"/>
            <p:cNvSpPr txBox="1"/>
            <p:nvPr/>
          </p:nvSpPr>
          <p:spPr>
            <a:xfrm>
              <a:off x="9153525" y="3581400"/>
              <a:ext cx="2838854" cy="1200329"/>
            </a:xfrm>
            <a:prstGeom prst="rect">
              <a:avLst/>
            </a:prstGeom>
            <a:noFill/>
          </p:spPr>
          <p:txBody>
            <a:bodyPr wrap="none" rtlCol="0">
              <a:spAutoFit/>
            </a:bodyPr>
            <a:lstStyle/>
            <a:p>
              <a:r>
                <a:rPr lang="en-US" dirty="0"/>
                <a:t>This one hits the trifecta</a:t>
              </a:r>
            </a:p>
            <a:p>
              <a:pPr marL="342900" indent="-342900">
                <a:buFont typeface="+mj-lt"/>
                <a:buAutoNum type="arabicPeriod"/>
              </a:pPr>
              <a:r>
                <a:rPr lang="en-US" dirty="0"/>
                <a:t>Blocked exit</a:t>
              </a:r>
            </a:p>
            <a:p>
              <a:pPr marL="342900" indent="-342900">
                <a:buFont typeface="+mj-lt"/>
                <a:buAutoNum type="arabicPeriod"/>
              </a:pPr>
              <a:r>
                <a:rPr lang="en-US" dirty="0"/>
                <a:t>Blocked fire extinguisher</a:t>
              </a:r>
            </a:p>
            <a:p>
              <a:pPr marL="342900" indent="-342900">
                <a:buFont typeface="+mj-lt"/>
                <a:buAutoNum type="arabicPeriod"/>
              </a:pPr>
              <a:r>
                <a:rPr lang="en-US" dirty="0"/>
                <a:t>Blocked pull station</a:t>
              </a:r>
            </a:p>
          </p:txBody>
        </p:sp>
      </p:grpSp>
    </p:spTree>
    <p:extLst>
      <p:ext uri="{BB962C8B-B14F-4D97-AF65-F5344CB8AC3E}">
        <p14:creationId xmlns:p14="http://schemas.microsoft.com/office/powerpoint/2010/main" val="20305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#1 Cause of Lab Fires &amp; Accidents</a:t>
            </a:r>
          </a:p>
        </p:txBody>
      </p:sp>
      <p:sp>
        <p:nvSpPr>
          <p:cNvPr id="5" name="Text Placeholder 4"/>
          <p:cNvSpPr>
            <a:spLocks noGrp="1"/>
          </p:cNvSpPr>
          <p:nvPr>
            <p:ph type="body" idx="1"/>
          </p:nvPr>
        </p:nvSpPr>
        <p:spPr>
          <a:xfrm>
            <a:off x="4010351" y="1824038"/>
            <a:ext cx="4633586" cy="623887"/>
          </a:xfrm>
        </p:spPr>
        <p:txBody>
          <a:bodyPr anchor="ctr">
            <a:normAutofit/>
          </a:bodyPr>
          <a:lstStyle/>
          <a:p>
            <a:pPr algn="ctr"/>
            <a:r>
              <a:rPr lang="en-US" dirty="0"/>
              <a:t>Can anyone guess what it is?</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descr="messy fume hood.jpg"/>
          <p:cNvPicPr>
            <a:picLocks noChangeAspect="1"/>
          </p:cNvPicPr>
          <p:nvPr/>
        </p:nvPicPr>
        <p:blipFill>
          <a:blip r:embed="rId3" cstate="print"/>
          <a:stretch>
            <a:fillRect/>
          </a:stretch>
        </p:blipFill>
        <p:spPr>
          <a:xfrm>
            <a:off x="4465827" y="2483941"/>
            <a:ext cx="3842022"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925827" y="3162300"/>
            <a:ext cx="6922023" cy="769441"/>
          </a:xfrm>
          <a:prstGeom prst="rect">
            <a:avLst/>
          </a:prstGeom>
          <a:noFill/>
        </p:spPr>
        <p:txBody>
          <a:bodyPr wrap="none" rtlCol="0">
            <a:spAutoFit/>
          </a:bodyPr>
          <a:lstStyle/>
          <a:p>
            <a:r>
              <a:rPr lang="en-US" sz="4400" b="1" dirty="0">
                <a:solidFill>
                  <a:srgbClr val="C00000"/>
                </a:solidFill>
              </a:rPr>
              <a:t>Poor Housekeeping Practices</a:t>
            </a:r>
          </a:p>
        </p:txBody>
      </p:sp>
      <p:pic>
        <p:nvPicPr>
          <p:cNvPr id="9218" name="Picture 2" descr="Image result for dirty labora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652" y="2447925"/>
            <a:ext cx="4385285" cy="3273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jimlaurwilliams.org/wordpress/wp-content/uploads/2011/05/BenchBeforeCenter21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370" y="2447925"/>
            <a:ext cx="4364567" cy="3273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1.875E-6 3.7037E-7 L -0.00195 -0.2081 " pathEditMode="relative" rAng="0" ptsTypes="AA">
                                      <p:cBhvr>
                                        <p:cTn id="16" dur="2000" fill="hold"/>
                                        <p:tgtEl>
                                          <p:spTgt spid="6"/>
                                        </p:tgtEl>
                                        <p:attrNameLst>
                                          <p:attrName>ppt_x</p:attrName>
                                          <p:attrName>ppt_y</p:attrName>
                                        </p:attrNameLst>
                                      </p:cBhvr>
                                      <p:rCtr x="-104" y="-10417"/>
                                    </p:animMotion>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500"/>
                                        <p:tgtEl>
                                          <p:spTgt spid="92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218"/>
                                        </p:tgtEl>
                                      </p:cBhvr>
                                    </p:animEffect>
                                    <p:set>
                                      <p:cBhvr>
                                        <p:cTn id="34" dur="1" fill="hold">
                                          <p:stCondLst>
                                            <p:cond delay="499"/>
                                          </p:stCondLst>
                                        </p:cTn>
                                        <p:tgtEl>
                                          <p:spTgt spid="921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220"/>
                                        </p:tgtEl>
                                        <p:attrNameLst>
                                          <p:attrName>style.visibility</p:attrName>
                                        </p:attrNameLst>
                                      </p:cBhvr>
                                      <p:to>
                                        <p:strVal val="visible"/>
                                      </p:to>
                                    </p:set>
                                    <p:animEffect transition="in" filter="fade">
                                      <p:cBhvr>
                                        <p:cTn id="38"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25225" y="1891147"/>
            <a:ext cx="9144000" cy="3896590"/>
          </a:xfrm>
        </p:spPr>
        <p:txBody>
          <a:bodyPr>
            <a:normAutofit fontScale="92500" lnSpcReduction="20000"/>
          </a:bodyPr>
          <a:lstStyle/>
          <a:p>
            <a:pPr marL="342900" indent="-342900" algn="l">
              <a:buFont typeface="Arial" panose="020B0604020202020204" pitchFamily="34" charset="0"/>
              <a:buChar char="•"/>
            </a:pPr>
            <a:r>
              <a:rPr lang="en-US" sz="3200" dirty="0"/>
              <a:t>Remember RACE</a:t>
            </a:r>
          </a:p>
          <a:p>
            <a:pPr marL="342900" indent="-342900" algn="l">
              <a:buFont typeface="Arial" panose="020B0604020202020204" pitchFamily="34" charset="0"/>
              <a:buChar char="•"/>
            </a:pPr>
            <a:r>
              <a:rPr lang="en-US" sz="3200" dirty="0"/>
              <a:t>Fire can get out of control quickly, on average it doubles in size every minute.</a:t>
            </a:r>
          </a:p>
          <a:p>
            <a:pPr marL="342900" indent="-342900" algn="l">
              <a:buFont typeface="Arial" panose="020B0604020202020204" pitchFamily="34" charset="0"/>
              <a:buChar char="•"/>
            </a:pPr>
            <a:r>
              <a:rPr lang="en-US" sz="3200" dirty="0"/>
              <a:t>You are not trained firefighters, evacuation is always the preferred response. It is NOT your job to put out fires in the laboratory.</a:t>
            </a:r>
          </a:p>
          <a:p>
            <a:pPr marL="342900" indent="-342900" algn="l">
              <a:buFont typeface="Arial" panose="020B0604020202020204" pitchFamily="34" charset="0"/>
              <a:buChar char="•"/>
            </a:pPr>
            <a:r>
              <a:rPr lang="en-US" sz="3200" dirty="0"/>
              <a:t>Notify the proper authorities, Fire Department 1</a:t>
            </a:r>
            <a:r>
              <a:rPr lang="en-US" sz="3200" baseline="30000" dirty="0"/>
              <a:t>st</a:t>
            </a:r>
            <a:r>
              <a:rPr lang="en-US" sz="3200" dirty="0"/>
              <a:t>, UK Fire Marshal 2</a:t>
            </a:r>
            <a:r>
              <a:rPr lang="en-US" sz="3200" baseline="30000" dirty="0"/>
              <a:t>nd</a:t>
            </a:r>
            <a:endParaRPr lang="en-US" dirty="0"/>
          </a:p>
          <a:p>
            <a:pPr marL="342900" indent="-342900" algn="l">
              <a:buFont typeface="Arial" panose="020B0604020202020204" pitchFamily="34" charset="0"/>
              <a:buChar char="•"/>
            </a:pPr>
            <a:r>
              <a:rPr lang="en-US" sz="3200" dirty="0"/>
              <a:t>You must </a:t>
            </a:r>
            <a:r>
              <a:rPr lang="en-US" sz="3200" u="sng" dirty="0"/>
              <a:t>always </a:t>
            </a:r>
            <a:r>
              <a:rPr lang="en-US" sz="3200" dirty="0"/>
              <a:t>report a fire to authorities, no matter how small</a:t>
            </a:r>
            <a:endParaRPr lang="en-US" sz="3200" u="sng" dirty="0"/>
          </a:p>
        </p:txBody>
      </p:sp>
      <p:sp>
        <p:nvSpPr>
          <p:cNvPr id="3" name="Title 2"/>
          <p:cNvSpPr>
            <a:spLocks noGrp="1"/>
          </p:cNvSpPr>
          <p:nvPr>
            <p:ph type="title"/>
          </p:nvPr>
        </p:nvSpPr>
        <p:spPr/>
        <p:txBody>
          <a:bodyPr/>
          <a:lstStyle/>
          <a:p>
            <a:pPr algn="ctr"/>
            <a:r>
              <a:rPr lang="en-US" dirty="0"/>
              <a:t>If there is a fire in the lab, </a:t>
            </a:r>
            <a:br>
              <a:rPr lang="en-US" dirty="0"/>
            </a:br>
            <a:r>
              <a:rPr lang="en-US" dirty="0"/>
              <a:t>how should you respond?</a:t>
            </a:r>
          </a:p>
        </p:txBody>
      </p:sp>
      <p:cxnSp>
        <p:nvCxnSpPr>
          <p:cNvPr id="4" name="Straight Connector 3"/>
          <p:cNvCxnSpPr/>
          <p:nvPr/>
        </p:nvCxnSpPr>
        <p:spPr>
          <a:xfrm flipV="1">
            <a:off x="1129039" y="16573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01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6125" y="612121"/>
            <a:ext cx="4114800" cy="5262979"/>
          </a:xfrm>
          <a:prstGeom prst="rect">
            <a:avLst/>
          </a:prstGeom>
          <a:noFill/>
        </p:spPr>
        <p:txBody>
          <a:bodyPr wrap="square" rtlCol="0">
            <a:spAutoFit/>
          </a:bodyPr>
          <a:lstStyle/>
          <a:p>
            <a:r>
              <a:rPr lang="en-US" sz="2800" dirty="0">
                <a:solidFill>
                  <a:srgbClr val="FF0000"/>
                </a:solidFill>
              </a:rPr>
              <a:t>R</a:t>
            </a:r>
            <a:r>
              <a:rPr lang="en-US" sz="2800" dirty="0"/>
              <a:t>  -  Rescue</a:t>
            </a:r>
          </a:p>
          <a:p>
            <a:r>
              <a:rPr lang="en-US" sz="2800" dirty="0"/>
              <a:t>	</a:t>
            </a:r>
            <a:r>
              <a:rPr lang="en-US" dirty="0"/>
              <a:t>Assist others</a:t>
            </a:r>
            <a:endParaRPr lang="en-US" sz="2800" dirty="0"/>
          </a:p>
          <a:p>
            <a:r>
              <a:rPr lang="en-US" sz="2800" dirty="0">
                <a:solidFill>
                  <a:srgbClr val="FF0000"/>
                </a:solidFill>
              </a:rPr>
              <a:t>	</a:t>
            </a:r>
            <a:r>
              <a:rPr lang="en-US" dirty="0">
                <a:solidFill>
                  <a:srgbClr val="FF0000"/>
                </a:solidFill>
              </a:rPr>
              <a:t>Don’t put yourself in danger</a:t>
            </a:r>
            <a:endParaRPr lang="en-US" sz="2800" dirty="0">
              <a:solidFill>
                <a:srgbClr val="FF0000"/>
              </a:solidFill>
            </a:endParaRPr>
          </a:p>
          <a:p>
            <a:r>
              <a:rPr lang="en-US" sz="2800" dirty="0">
                <a:solidFill>
                  <a:srgbClr val="FF0000"/>
                </a:solidFill>
              </a:rPr>
              <a:t>A</a:t>
            </a:r>
            <a:r>
              <a:rPr lang="en-US" sz="2800" dirty="0"/>
              <a:t>  -  Activate Alarm</a:t>
            </a:r>
          </a:p>
          <a:p>
            <a:r>
              <a:rPr lang="en-US" sz="2800" dirty="0"/>
              <a:t>	</a:t>
            </a:r>
            <a:r>
              <a:rPr lang="en-US" dirty="0"/>
              <a:t>Pull alarm while exiting building</a:t>
            </a:r>
            <a:endParaRPr lang="en-US" sz="2800" dirty="0"/>
          </a:p>
          <a:p>
            <a:r>
              <a:rPr lang="en-US" sz="2800" dirty="0">
                <a:solidFill>
                  <a:srgbClr val="FF0000"/>
                </a:solidFill>
              </a:rPr>
              <a:t>	</a:t>
            </a:r>
            <a:r>
              <a:rPr lang="en-US" dirty="0"/>
              <a:t>Call 911 to report fire</a:t>
            </a:r>
            <a:endParaRPr lang="en-US" sz="2800" dirty="0"/>
          </a:p>
          <a:p>
            <a:r>
              <a:rPr lang="en-US" sz="2800" dirty="0">
                <a:solidFill>
                  <a:srgbClr val="FF0000"/>
                </a:solidFill>
              </a:rPr>
              <a:t>C</a:t>
            </a:r>
            <a:r>
              <a:rPr lang="en-US" sz="2800" dirty="0"/>
              <a:t>  -  Confine Fire</a:t>
            </a:r>
          </a:p>
          <a:p>
            <a:r>
              <a:rPr lang="en-US" sz="2800" dirty="0">
                <a:solidFill>
                  <a:srgbClr val="FF0000"/>
                </a:solidFill>
              </a:rPr>
              <a:t>	</a:t>
            </a:r>
            <a:r>
              <a:rPr lang="en-US" dirty="0"/>
              <a:t>Close fume hoods</a:t>
            </a:r>
            <a:endParaRPr lang="en-US" sz="2800" dirty="0"/>
          </a:p>
          <a:p>
            <a:r>
              <a:rPr lang="en-US" sz="2800" dirty="0"/>
              <a:t>	</a:t>
            </a:r>
            <a:r>
              <a:rPr lang="en-US" dirty="0"/>
              <a:t>Shut doors on the way out</a:t>
            </a:r>
            <a:endParaRPr lang="en-US" sz="2800" dirty="0"/>
          </a:p>
          <a:p>
            <a:r>
              <a:rPr lang="en-US" sz="2800" dirty="0">
                <a:solidFill>
                  <a:srgbClr val="FF0000"/>
                </a:solidFill>
              </a:rPr>
              <a:t>E </a:t>
            </a:r>
            <a:r>
              <a:rPr lang="en-US" sz="2800" dirty="0"/>
              <a:t> -  Evacuate or Extinguish</a:t>
            </a:r>
          </a:p>
          <a:p>
            <a:r>
              <a:rPr lang="en-US" sz="2800" dirty="0"/>
              <a:t>	</a:t>
            </a:r>
            <a:r>
              <a:rPr lang="en-US" dirty="0"/>
              <a:t>You </a:t>
            </a:r>
            <a:r>
              <a:rPr lang="en-US" dirty="0">
                <a:solidFill>
                  <a:srgbClr val="FF0000"/>
                </a:solidFill>
              </a:rPr>
              <a:t>MUST EXIT</a:t>
            </a:r>
            <a:r>
              <a:rPr lang="en-US" dirty="0"/>
              <a:t> the building</a:t>
            </a:r>
          </a:p>
          <a:p>
            <a:r>
              <a:rPr lang="en-US" sz="2800" dirty="0"/>
              <a:t>	</a:t>
            </a:r>
            <a:r>
              <a:rPr lang="en-US" dirty="0">
                <a:solidFill>
                  <a:srgbClr val="FF0000"/>
                </a:solidFill>
              </a:rPr>
              <a:t>NEVER</a:t>
            </a:r>
            <a:r>
              <a:rPr lang="en-US" dirty="0"/>
              <a:t> re-enter the building</a:t>
            </a:r>
            <a:endParaRPr lang="en-US" sz="2800" dirty="0"/>
          </a:p>
        </p:txBody>
      </p:sp>
      <p:pic>
        <p:nvPicPr>
          <p:cNvPr id="5" name="Picture 4" descr="wheelchair push.jpg"/>
          <p:cNvPicPr>
            <a:picLocks noChangeAspect="1"/>
          </p:cNvPicPr>
          <p:nvPr/>
        </p:nvPicPr>
        <p:blipFill>
          <a:blip r:embed="rId2" cstate="print"/>
          <a:stretch>
            <a:fillRect/>
          </a:stretch>
        </p:blipFill>
        <p:spPr>
          <a:xfrm>
            <a:off x="8772525" y="365126"/>
            <a:ext cx="1888319" cy="1347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fire-alarm_1628.jpg"/>
          <p:cNvPicPr>
            <a:picLocks noChangeAspect="1"/>
          </p:cNvPicPr>
          <p:nvPr/>
        </p:nvPicPr>
        <p:blipFill>
          <a:blip r:embed="rId3" cstate="print"/>
          <a:stretch>
            <a:fillRect/>
          </a:stretch>
        </p:blipFill>
        <p:spPr>
          <a:xfrm>
            <a:off x="7400925" y="1508126"/>
            <a:ext cx="123615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ire-door.jpg"/>
          <p:cNvPicPr>
            <a:picLocks noChangeAspect="1"/>
          </p:cNvPicPr>
          <p:nvPr/>
        </p:nvPicPr>
        <p:blipFill>
          <a:blip r:embed="rId4" cstate="print"/>
          <a:stretch>
            <a:fillRect/>
          </a:stretch>
        </p:blipFill>
        <p:spPr>
          <a:xfrm>
            <a:off x="9382125" y="2270126"/>
            <a:ext cx="1315637" cy="1752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vacuations.jpg"/>
          <p:cNvPicPr>
            <a:picLocks noChangeAspect="1"/>
          </p:cNvPicPr>
          <p:nvPr/>
        </p:nvPicPr>
        <p:blipFill>
          <a:blip r:embed="rId5" cstate="print"/>
          <a:stretch>
            <a:fillRect/>
          </a:stretch>
        </p:blipFill>
        <p:spPr>
          <a:xfrm>
            <a:off x="7781925" y="4251326"/>
            <a:ext cx="2573867"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935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Fire Extinguisher Basics</a:t>
            </a:r>
          </a:p>
        </p:txBody>
      </p:sp>
      <p:sp>
        <p:nvSpPr>
          <p:cNvPr id="3" name="Content Placeholder 2"/>
          <p:cNvSpPr>
            <a:spLocks noGrp="1"/>
          </p:cNvSpPr>
          <p:nvPr>
            <p:ph sz="half" idx="1"/>
          </p:nvPr>
        </p:nvSpPr>
        <p:spPr>
          <a:xfrm>
            <a:off x="1239424" y="1816100"/>
            <a:ext cx="7314025" cy="555625"/>
          </a:xfrm>
        </p:spPr>
        <p:txBody>
          <a:bodyPr>
            <a:normAutofit/>
          </a:bodyPr>
          <a:lstStyle/>
          <a:p>
            <a:pPr marL="0" indent="0">
              <a:buNone/>
            </a:pPr>
            <a:r>
              <a:rPr lang="en-US" dirty="0"/>
              <a:t>Identify the type of fires found in the laboratory</a:t>
            </a:r>
          </a:p>
        </p:txBody>
      </p:sp>
      <p:cxnSp>
        <p:nvCxnSpPr>
          <p:cNvPr id="5" name="Straight Connector 4"/>
          <p:cNvCxnSpPr/>
          <p:nvPr/>
        </p:nvCxnSpPr>
        <p:spPr>
          <a:xfrm flipV="1">
            <a:off x="1129039" y="16573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39425" y="2507606"/>
            <a:ext cx="797628" cy="950614"/>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A</a:t>
            </a:r>
          </a:p>
        </p:txBody>
      </p:sp>
      <p:sp>
        <p:nvSpPr>
          <p:cNvPr id="7" name="Rectangle 6"/>
          <p:cNvSpPr/>
          <p:nvPr/>
        </p:nvSpPr>
        <p:spPr>
          <a:xfrm>
            <a:off x="1239425" y="4269731"/>
            <a:ext cx="797628" cy="950614"/>
          </a:xfrm>
          <a:prstGeom prst="rect">
            <a:avLst/>
          </a:prstGeom>
          <a:solidFill>
            <a:srgbClr val="FF7171"/>
          </a:solidFill>
          <a:ln>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B</a:t>
            </a:r>
          </a:p>
        </p:txBody>
      </p:sp>
      <p:sp>
        <p:nvSpPr>
          <p:cNvPr id="8" name="Rectangle 7"/>
          <p:cNvSpPr/>
          <p:nvPr/>
        </p:nvSpPr>
        <p:spPr>
          <a:xfrm>
            <a:off x="6918797" y="2507606"/>
            <a:ext cx="797628" cy="950614"/>
          </a:xfrm>
          <a:prstGeom prst="rect">
            <a:avLst/>
          </a:prstGeom>
          <a:solidFill>
            <a:schemeClr val="accent1">
              <a:lumMod val="60000"/>
              <a:lumOff val="40000"/>
            </a:schemeClr>
          </a:soli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dirty="0">
                <a:ln w="9525">
                  <a:solidFill>
                    <a:schemeClr val="bg1"/>
                  </a:solidFill>
                  <a:prstDash val="solid"/>
                </a:ln>
                <a:solidFill>
                  <a:schemeClr val="tx2">
                    <a:lumMod val="50000"/>
                  </a:schemeClr>
                </a:solidFill>
                <a:effectLst>
                  <a:outerShdw blurRad="12700" dist="38100" dir="2700000" algn="tl" rotWithShape="0">
                    <a:schemeClr val="bg1">
                      <a:lumMod val="50000"/>
                    </a:schemeClr>
                  </a:outerShdw>
                </a:effectLst>
              </a:rPr>
              <a:t>C</a:t>
            </a:r>
          </a:p>
        </p:txBody>
      </p:sp>
      <p:sp>
        <p:nvSpPr>
          <p:cNvPr id="9" name="Rectangle 8"/>
          <p:cNvSpPr/>
          <p:nvPr/>
        </p:nvSpPr>
        <p:spPr>
          <a:xfrm>
            <a:off x="6918797" y="4269731"/>
            <a:ext cx="797628" cy="950614"/>
          </a:xfrm>
          <a:prstGeom prst="rect">
            <a:avLst/>
          </a:prstGeom>
          <a:solidFill>
            <a:schemeClr val="accent4">
              <a:lumMod val="60000"/>
              <a:lumOff val="40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D</a:t>
            </a:r>
          </a:p>
        </p:txBody>
      </p:sp>
      <p:sp>
        <p:nvSpPr>
          <p:cNvPr id="10" name="TextBox 9"/>
          <p:cNvSpPr txBox="1"/>
          <p:nvPr/>
        </p:nvSpPr>
        <p:spPr>
          <a:xfrm>
            <a:off x="2238375" y="2609850"/>
            <a:ext cx="4200525" cy="646331"/>
          </a:xfrm>
          <a:prstGeom prst="rect">
            <a:avLst/>
          </a:prstGeom>
          <a:noFill/>
        </p:spPr>
        <p:txBody>
          <a:bodyPr wrap="square" rtlCol="0">
            <a:spAutoFit/>
          </a:bodyPr>
          <a:lstStyle/>
          <a:p>
            <a:r>
              <a:rPr lang="en-US" b="1" dirty="0"/>
              <a:t>Ordinary combustibles</a:t>
            </a:r>
          </a:p>
          <a:p>
            <a:r>
              <a:rPr lang="en-US" dirty="0"/>
              <a:t>Wood, paper, cloth, etc.</a:t>
            </a:r>
          </a:p>
        </p:txBody>
      </p:sp>
      <p:sp>
        <p:nvSpPr>
          <p:cNvPr id="11" name="TextBox 10"/>
          <p:cNvSpPr txBox="1"/>
          <p:nvPr/>
        </p:nvSpPr>
        <p:spPr>
          <a:xfrm>
            <a:off x="7991475" y="2407335"/>
            <a:ext cx="4200525" cy="1200329"/>
          </a:xfrm>
          <a:prstGeom prst="rect">
            <a:avLst/>
          </a:prstGeom>
          <a:noFill/>
        </p:spPr>
        <p:txBody>
          <a:bodyPr wrap="square" rtlCol="0">
            <a:spAutoFit/>
          </a:bodyPr>
          <a:lstStyle/>
          <a:p>
            <a:r>
              <a:rPr lang="en-US" b="1" dirty="0"/>
              <a:t>Electrical</a:t>
            </a:r>
          </a:p>
          <a:p>
            <a:r>
              <a:rPr lang="en-US" dirty="0"/>
              <a:t>Electrically energized equipment</a:t>
            </a:r>
          </a:p>
          <a:p>
            <a:r>
              <a:rPr lang="en-US" dirty="0"/>
              <a:t>Note – If equipment is de-energized, the fire becomes an A classification fire</a:t>
            </a:r>
          </a:p>
        </p:txBody>
      </p:sp>
      <p:sp>
        <p:nvSpPr>
          <p:cNvPr id="12" name="TextBox 11"/>
          <p:cNvSpPr txBox="1"/>
          <p:nvPr/>
        </p:nvSpPr>
        <p:spPr>
          <a:xfrm>
            <a:off x="2296700" y="4421872"/>
            <a:ext cx="4200525" cy="646331"/>
          </a:xfrm>
          <a:prstGeom prst="rect">
            <a:avLst/>
          </a:prstGeom>
          <a:noFill/>
        </p:spPr>
        <p:txBody>
          <a:bodyPr wrap="square" rtlCol="0">
            <a:spAutoFit/>
          </a:bodyPr>
          <a:lstStyle/>
          <a:p>
            <a:r>
              <a:rPr lang="en-US" b="1" dirty="0"/>
              <a:t>Flammable liquids</a:t>
            </a:r>
          </a:p>
          <a:p>
            <a:r>
              <a:rPr lang="en-US" dirty="0"/>
              <a:t>Acetone, alcohols, gasoline, solvents</a:t>
            </a:r>
          </a:p>
        </p:txBody>
      </p:sp>
      <p:sp>
        <p:nvSpPr>
          <p:cNvPr id="13" name="TextBox 12"/>
          <p:cNvSpPr txBox="1"/>
          <p:nvPr/>
        </p:nvSpPr>
        <p:spPr>
          <a:xfrm>
            <a:off x="7991474" y="4421871"/>
            <a:ext cx="4200525" cy="646331"/>
          </a:xfrm>
          <a:prstGeom prst="rect">
            <a:avLst/>
          </a:prstGeom>
          <a:noFill/>
        </p:spPr>
        <p:txBody>
          <a:bodyPr wrap="square" rtlCol="0">
            <a:spAutoFit/>
          </a:bodyPr>
          <a:lstStyle/>
          <a:p>
            <a:r>
              <a:rPr lang="en-US" b="1" dirty="0"/>
              <a:t>Combustible Metals</a:t>
            </a:r>
          </a:p>
          <a:p>
            <a:r>
              <a:rPr lang="en-US" dirty="0"/>
              <a:t>Magnesium, Aluminum, etc.</a:t>
            </a:r>
          </a:p>
        </p:txBody>
      </p:sp>
    </p:spTree>
    <p:extLst>
      <p:ext uri="{BB962C8B-B14F-4D97-AF65-F5344CB8AC3E}">
        <p14:creationId xmlns:p14="http://schemas.microsoft.com/office/powerpoint/2010/main" val="211997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Fire Extinguisher Selection</a:t>
            </a:r>
          </a:p>
        </p:txBody>
      </p:sp>
      <p:sp>
        <p:nvSpPr>
          <p:cNvPr id="3" name="Content Placeholder 2"/>
          <p:cNvSpPr>
            <a:spLocks noGrp="1"/>
          </p:cNvSpPr>
          <p:nvPr>
            <p:ph sz="half" idx="1"/>
          </p:nvPr>
        </p:nvSpPr>
        <p:spPr>
          <a:xfrm>
            <a:off x="1258474" y="1816100"/>
            <a:ext cx="10057226" cy="3286215"/>
          </a:xfrm>
          <a:solidFill>
            <a:schemeClr val="bg1"/>
          </a:solidFill>
        </p:spPr>
        <p:txBody>
          <a:bodyPr>
            <a:normAutofit/>
          </a:bodyPr>
          <a:lstStyle/>
          <a:p>
            <a:pPr marL="0" indent="0">
              <a:buNone/>
            </a:pPr>
            <a:r>
              <a:rPr lang="en-US" dirty="0"/>
              <a:t>Choose the correct fire extinguisher for the job</a:t>
            </a:r>
          </a:p>
        </p:txBody>
      </p:sp>
      <p:cxnSp>
        <p:nvCxnSpPr>
          <p:cNvPr id="5" name="Straight Connector 4"/>
          <p:cNvCxnSpPr/>
          <p:nvPr/>
        </p:nvCxnSpPr>
        <p:spPr>
          <a:xfrm flipV="1">
            <a:off x="1129039" y="16573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descr="carbon_dx_ex_amx-400x400.jpg"/>
          <p:cNvPicPr>
            <a:picLocks noChangeAspect="1"/>
          </p:cNvPicPr>
          <p:nvPr/>
        </p:nvPicPr>
        <p:blipFill>
          <a:blip r:embed="rId3" cstate="print"/>
          <a:stretch>
            <a:fillRect/>
          </a:stretch>
        </p:blipFill>
        <p:spPr>
          <a:xfrm>
            <a:off x="3707774" y="2382837"/>
            <a:ext cx="2523298" cy="2684581"/>
          </a:xfrm>
          <a:prstGeom prst="rect">
            <a:avLst/>
          </a:prstGeom>
        </p:spPr>
      </p:pic>
      <p:pic>
        <p:nvPicPr>
          <p:cNvPr id="15" name="Picture 14" descr="buckeye abc sm.jpg"/>
          <p:cNvPicPr>
            <a:picLocks noChangeAspect="1"/>
          </p:cNvPicPr>
          <p:nvPr/>
        </p:nvPicPr>
        <p:blipFill>
          <a:blip r:embed="rId4" cstate="print"/>
          <a:stretch>
            <a:fillRect/>
          </a:stretch>
        </p:blipFill>
        <p:spPr>
          <a:xfrm>
            <a:off x="1258474" y="2459037"/>
            <a:ext cx="2473873" cy="2598738"/>
          </a:xfrm>
          <a:prstGeom prst="rect">
            <a:avLst/>
          </a:prstGeom>
        </p:spPr>
      </p:pic>
      <p:pic>
        <p:nvPicPr>
          <p:cNvPr id="16" name="Picture 15" descr="class-d-fire-extinguishers.jpg"/>
          <p:cNvPicPr>
            <a:picLocks noChangeAspect="1"/>
          </p:cNvPicPr>
          <p:nvPr/>
        </p:nvPicPr>
        <p:blipFill>
          <a:blip r:embed="rId5" cstate="print"/>
          <a:stretch>
            <a:fillRect/>
          </a:stretch>
        </p:blipFill>
        <p:spPr>
          <a:xfrm>
            <a:off x="6612176" y="2230437"/>
            <a:ext cx="1181060" cy="2871878"/>
          </a:xfrm>
          <a:prstGeom prst="rect">
            <a:avLst/>
          </a:prstGeom>
        </p:spPr>
      </p:pic>
      <p:sp>
        <p:nvSpPr>
          <p:cNvPr id="18" name="TextBox 17"/>
          <p:cNvSpPr txBox="1"/>
          <p:nvPr/>
        </p:nvSpPr>
        <p:spPr>
          <a:xfrm>
            <a:off x="1699029" y="5178515"/>
            <a:ext cx="2105448" cy="954107"/>
          </a:xfrm>
          <a:prstGeom prst="rect">
            <a:avLst/>
          </a:prstGeom>
          <a:noFill/>
        </p:spPr>
        <p:txBody>
          <a:bodyPr wrap="none" rtlCol="0">
            <a:spAutoFit/>
          </a:bodyPr>
          <a:lstStyle/>
          <a:p>
            <a:r>
              <a:rPr lang="en-US" sz="2800" u="sng" dirty="0"/>
              <a:t>Dry Chemical</a:t>
            </a:r>
          </a:p>
          <a:p>
            <a:r>
              <a:rPr lang="en-US" sz="2800" dirty="0"/>
              <a:t>      A B C</a:t>
            </a:r>
          </a:p>
        </p:txBody>
      </p:sp>
      <p:sp>
        <p:nvSpPr>
          <p:cNvPr id="19" name="TextBox 18"/>
          <p:cNvSpPr txBox="1"/>
          <p:nvPr/>
        </p:nvSpPr>
        <p:spPr>
          <a:xfrm>
            <a:off x="4635751" y="5178515"/>
            <a:ext cx="797078" cy="954107"/>
          </a:xfrm>
          <a:prstGeom prst="rect">
            <a:avLst/>
          </a:prstGeom>
          <a:noFill/>
        </p:spPr>
        <p:txBody>
          <a:bodyPr wrap="none" rtlCol="0">
            <a:spAutoFit/>
          </a:bodyPr>
          <a:lstStyle/>
          <a:p>
            <a:r>
              <a:rPr lang="en-US" sz="2800" u="sng" dirty="0"/>
              <a:t>CO</a:t>
            </a:r>
            <a:r>
              <a:rPr lang="en-US" sz="2000" u="sng" dirty="0"/>
              <a:t>2 </a:t>
            </a:r>
          </a:p>
          <a:p>
            <a:r>
              <a:rPr lang="en-US" sz="2800" dirty="0"/>
              <a:t> B C</a:t>
            </a:r>
          </a:p>
        </p:txBody>
      </p:sp>
      <p:sp>
        <p:nvSpPr>
          <p:cNvPr id="20" name="TextBox 19"/>
          <p:cNvSpPr txBox="1"/>
          <p:nvPr/>
        </p:nvSpPr>
        <p:spPr>
          <a:xfrm>
            <a:off x="5728104" y="5172948"/>
            <a:ext cx="2873031" cy="954107"/>
          </a:xfrm>
          <a:prstGeom prst="rect">
            <a:avLst/>
          </a:prstGeom>
          <a:noFill/>
        </p:spPr>
        <p:txBody>
          <a:bodyPr wrap="none" rtlCol="0">
            <a:spAutoFit/>
          </a:bodyPr>
          <a:lstStyle/>
          <a:p>
            <a:r>
              <a:rPr lang="en-US" sz="2800" u="sng" dirty="0"/>
              <a:t>Flammable Metals</a:t>
            </a:r>
          </a:p>
          <a:p>
            <a:r>
              <a:rPr lang="en-US" sz="2800" dirty="0"/>
              <a:t>           D Only</a:t>
            </a:r>
          </a:p>
        </p:txBody>
      </p:sp>
      <p:pic>
        <p:nvPicPr>
          <p:cNvPr id="21" name="Content Placeholder 6" descr="carbon_dx_ex_amx-400x400.jpg"/>
          <p:cNvPicPr>
            <a:picLocks noGrp="1" noChangeAspect="1"/>
          </p:cNvPicPr>
          <p:nvPr>
            <p:ph idx="1"/>
          </p:nvPr>
        </p:nvPicPr>
        <p:blipFill>
          <a:blip r:embed="rId6" cstate="print"/>
          <a:stretch>
            <a:fillRect/>
          </a:stretch>
        </p:blipFill>
        <p:spPr>
          <a:xfrm>
            <a:off x="8337282" y="1987640"/>
            <a:ext cx="2626709" cy="3114675"/>
          </a:xfrm>
        </p:spPr>
      </p:pic>
      <p:sp>
        <p:nvSpPr>
          <p:cNvPr id="24" name="TextBox 23"/>
          <p:cNvSpPr txBox="1"/>
          <p:nvPr/>
        </p:nvSpPr>
        <p:spPr>
          <a:xfrm>
            <a:off x="8899672" y="5172948"/>
            <a:ext cx="1864998" cy="954107"/>
          </a:xfrm>
          <a:prstGeom prst="rect">
            <a:avLst/>
          </a:prstGeom>
          <a:noFill/>
        </p:spPr>
        <p:txBody>
          <a:bodyPr wrap="none" rtlCol="0">
            <a:spAutoFit/>
          </a:bodyPr>
          <a:lstStyle/>
          <a:p>
            <a:r>
              <a:rPr lang="en-US" sz="2800" u="sng" dirty="0"/>
              <a:t>Water Mist</a:t>
            </a:r>
            <a:r>
              <a:rPr lang="en-US" sz="2000" u="sng" dirty="0"/>
              <a:t> </a:t>
            </a:r>
          </a:p>
          <a:p>
            <a:r>
              <a:rPr lang="en-US" sz="2800" dirty="0"/>
              <a:t>       A B C</a:t>
            </a:r>
          </a:p>
        </p:txBody>
      </p:sp>
    </p:spTree>
    <p:extLst>
      <p:ext uri="{BB962C8B-B14F-4D97-AF65-F5344CB8AC3E}">
        <p14:creationId xmlns:p14="http://schemas.microsoft.com/office/powerpoint/2010/main" val="167789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Choose the correct extinguisher for your lab!</a:t>
            </a:r>
          </a:p>
        </p:txBody>
      </p:sp>
      <p:pic>
        <p:nvPicPr>
          <p:cNvPr id="3" name="CTFxCr_Oy94"/>
          <p:cNvPicPr>
            <a:picLocks noRot="1" noChangeAspect="1"/>
          </p:cNvPicPr>
          <p:nvPr>
            <a:videoFile r:link="rId1"/>
          </p:nvPr>
        </p:nvPicPr>
        <p:blipFill>
          <a:blip r:embed="rId4"/>
          <a:stretch>
            <a:fillRect/>
          </a:stretch>
        </p:blipFill>
        <p:spPr>
          <a:xfrm>
            <a:off x="3810000" y="2143125"/>
            <a:ext cx="4572000" cy="2571750"/>
          </a:xfrm>
          <a:prstGeom prst="rect">
            <a:avLst/>
          </a:prstGeom>
        </p:spPr>
      </p:pic>
      <p:sp>
        <p:nvSpPr>
          <p:cNvPr id="4" name="TextBox 3"/>
          <p:cNvSpPr txBox="1"/>
          <p:nvPr/>
        </p:nvSpPr>
        <p:spPr>
          <a:xfrm>
            <a:off x="2828925" y="5167312"/>
            <a:ext cx="6534150" cy="646331"/>
          </a:xfrm>
          <a:prstGeom prst="rect">
            <a:avLst/>
          </a:prstGeom>
          <a:noFill/>
        </p:spPr>
        <p:txBody>
          <a:bodyPr wrap="square" rtlCol="0">
            <a:spAutoFit/>
          </a:bodyPr>
          <a:lstStyle/>
          <a:p>
            <a:pPr marL="285750" indent="-285750">
              <a:buFont typeface="Arial" panose="020B0604020202020204" pitchFamily="34" charset="0"/>
              <a:buChar char="•"/>
            </a:pPr>
            <a:r>
              <a:rPr lang="en-US" dirty="0"/>
              <a:t>No dry chemical extinguishers where flammable metals are used</a:t>
            </a:r>
          </a:p>
          <a:p>
            <a:pPr marL="285750" indent="-285750">
              <a:buFont typeface="Arial" panose="020B0604020202020204" pitchFamily="34" charset="0"/>
              <a:buChar char="•"/>
            </a:pPr>
            <a:r>
              <a:rPr lang="en-US" dirty="0"/>
              <a:t>Compressed gas extinguishers can spread light material fires</a:t>
            </a:r>
          </a:p>
        </p:txBody>
      </p:sp>
      <p:cxnSp>
        <p:nvCxnSpPr>
          <p:cNvPr id="5" name="Straight Connector 4"/>
          <p:cNvCxnSpPr/>
          <p:nvPr/>
        </p:nvCxnSpPr>
        <p:spPr>
          <a:xfrm flipV="1">
            <a:off x="1129039" y="16573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5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fire extinguisher 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69850"/>
            <a:ext cx="6007100" cy="6007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1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9CEBFF-93D1-4EAC-B597-ACFCBFFEB021}"/>
              </a:ext>
            </a:extLst>
          </p:cNvPr>
          <p:cNvSpPr>
            <a:spLocks noGrp="1"/>
          </p:cNvSpPr>
          <p:nvPr>
            <p:ph idx="1"/>
          </p:nvPr>
        </p:nvSpPr>
        <p:spPr/>
        <p:txBody>
          <a:bodyPr/>
          <a:lstStyle/>
          <a:p>
            <a:r>
              <a:rPr lang="en-US" dirty="0"/>
              <a:t>Lasers – Blindness or Burns</a:t>
            </a:r>
          </a:p>
          <a:p>
            <a:r>
              <a:rPr lang="en-US" dirty="0"/>
              <a:t>Chemicals/Radiation – Poisoning</a:t>
            </a:r>
          </a:p>
          <a:p>
            <a:r>
              <a:rPr lang="en-US" dirty="0"/>
              <a:t>High voltages – Shock or Fire</a:t>
            </a:r>
          </a:p>
          <a:p>
            <a:endParaRPr lang="en-US" dirty="0"/>
          </a:p>
          <a:p>
            <a:r>
              <a:rPr lang="en-US" dirty="0"/>
              <a:t>Gases – Asphyxiation </a:t>
            </a:r>
          </a:p>
          <a:p>
            <a:r>
              <a:rPr lang="en-US" dirty="0"/>
              <a:t>Extreme heat or cold – Burns</a:t>
            </a:r>
          </a:p>
          <a:p>
            <a:endParaRPr lang="en-US" dirty="0"/>
          </a:p>
          <a:p>
            <a:endParaRPr lang="en-US" dirty="0"/>
          </a:p>
        </p:txBody>
      </p:sp>
      <p:sp>
        <p:nvSpPr>
          <p:cNvPr id="3" name="Title 2">
            <a:extLst>
              <a:ext uri="{FF2B5EF4-FFF2-40B4-BE49-F238E27FC236}">
                <a16:creationId xmlns:a16="http://schemas.microsoft.com/office/drawing/2014/main" id="{C1526CC4-4361-4BD7-8442-F0716ACC4261}"/>
              </a:ext>
            </a:extLst>
          </p:cNvPr>
          <p:cNvSpPr>
            <a:spLocks noGrp="1"/>
          </p:cNvSpPr>
          <p:nvPr>
            <p:ph type="title"/>
          </p:nvPr>
        </p:nvSpPr>
        <p:spPr/>
        <p:txBody>
          <a:bodyPr/>
          <a:lstStyle/>
          <a:p>
            <a:r>
              <a:rPr lang="en-US" dirty="0"/>
              <a:t>What are some common lab hazards that are uncommon outside a physics lab?</a:t>
            </a:r>
          </a:p>
        </p:txBody>
      </p:sp>
    </p:spTree>
    <p:extLst>
      <p:ext uri="{BB962C8B-B14F-4D97-AF65-F5344CB8AC3E}">
        <p14:creationId xmlns:p14="http://schemas.microsoft.com/office/powerpoint/2010/main" val="296080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End</a:t>
            </a:r>
          </a:p>
        </p:txBody>
      </p:sp>
      <p:cxnSp>
        <p:nvCxnSpPr>
          <p:cNvPr id="3" name="Straight Connector 2"/>
          <p:cNvCxnSpPr/>
          <p:nvPr/>
        </p:nvCxnSpPr>
        <p:spPr>
          <a:xfrm flipV="1">
            <a:off x="1129039" y="16573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50037" y="2982913"/>
            <a:ext cx="2494375"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107067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What does laboratory fire safety mean to you?</a:t>
            </a:r>
          </a:p>
        </p:txBody>
      </p:sp>
      <p:sp>
        <p:nvSpPr>
          <p:cNvPr id="5" name="Text Placeholder 4"/>
          <p:cNvSpPr>
            <a:spLocks noGrp="1"/>
          </p:cNvSpPr>
          <p:nvPr>
            <p:ph type="body" idx="1"/>
          </p:nvPr>
        </p:nvSpPr>
        <p:spPr/>
        <p:txBody>
          <a:bodyPr/>
          <a:lstStyle/>
          <a:p>
            <a:r>
              <a:rPr lang="en-US" dirty="0"/>
              <a:t>What are your responsibilities when it comes to fire safety in the lab?</a:t>
            </a:r>
          </a:p>
        </p:txBody>
      </p:sp>
      <p:sp>
        <p:nvSpPr>
          <p:cNvPr id="6" name="Content Placeholder 5"/>
          <p:cNvSpPr>
            <a:spLocks noGrp="1"/>
          </p:cNvSpPr>
          <p:nvPr>
            <p:ph sz="half" idx="2"/>
          </p:nvPr>
        </p:nvSpPr>
        <p:spPr>
          <a:xfrm>
            <a:off x="1129039" y="2646486"/>
            <a:ext cx="5157787" cy="2971800"/>
          </a:xfrm>
        </p:spPr>
        <p:txBody>
          <a:bodyPr>
            <a:normAutofit fontScale="92500" lnSpcReduction="20000"/>
          </a:bodyPr>
          <a:lstStyle/>
          <a:p>
            <a:r>
              <a:rPr lang="en-US" dirty="0"/>
              <a:t>Laboratories are kept clean and well maintained</a:t>
            </a:r>
          </a:p>
          <a:p>
            <a:r>
              <a:rPr lang="en-US" dirty="0"/>
              <a:t>Equipment is maintained</a:t>
            </a:r>
          </a:p>
          <a:p>
            <a:r>
              <a:rPr lang="en-US" dirty="0"/>
              <a:t>Chemicals stored appropriately</a:t>
            </a:r>
          </a:p>
          <a:p>
            <a:r>
              <a:rPr lang="en-US" dirty="0"/>
              <a:t>Students are given safety training</a:t>
            </a:r>
          </a:p>
          <a:p>
            <a:r>
              <a:rPr lang="en-US" u="sng" dirty="0"/>
              <a:t>Everyone</a:t>
            </a:r>
            <a:r>
              <a:rPr lang="en-US" dirty="0"/>
              <a:t> wears proper PPE</a:t>
            </a:r>
          </a:p>
          <a:p>
            <a:r>
              <a:rPr lang="en-US" dirty="0"/>
              <a:t>Safety checks performed before each class</a:t>
            </a:r>
          </a:p>
        </p:txBody>
      </p:sp>
      <p:sp>
        <p:nvSpPr>
          <p:cNvPr id="7" name="Text Placeholder 6"/>
          <p:cNvSpPr>
            <a:spLocks noGrp="1"/>
          </p:cNvSpPr>
          <p:nvPr>
            <p:ph type="body" sz="quarter" idx="3"/>
          </p:nvPr>
        </p:nvSpPr>
        <p:spPr/>
        <p:txBody>
          <a:bodyPr/>
          <a:lstStyle/>
          <a:p>
            <a:r>
              <a:rPr lang="en-US" dirty="0"/>
              <a:t>What are common hazards you find in the labs?</a:t>
            </a:r>
          </a:p>
        </p:txBody>
      </p:sp>
      <p:sp>
        <p:nvSpPr>
          <p:cNvPr id="8" name="Content Placeholder 7"/>
          <p:cNvSpPr>
            <a:spLocks noGrp="1"/>
          </p:cNvSpPr>
          <p:nvPr>
            <p:ph sz="quarter" idx="4"/>
          </p:nvPr>
        </p:nvSpPr>
        <p:spPr>
          <a:xfrm>
            <a:off x="6461450" y="2646485"/>
            <a:ext cx="5380925" cy="3117821"/>
          </a:xfrm>
        </p:spPr>
        <p:txBody>
          <a:bodyPr>
            <a:normAutofit fontScale="85000" lnSpcReduction="20000"/>
          </a:bodyPr>
          <a:lstStyle/>
          <a:p>
            <a:r>
              <a:rPr lang="en-US" dirty="0"/>
              <a:t>Chemicals left out, not in storage cabinets</a:t>
            </a:r>
          </a:p>
          <a:p>
            <a:r>
              <a:rPr lang="en-US" dirty="0"/>
              <a:t>Fume hoods full of unused equipment, supplies, etc.</a:t>
            </a:r>
          </a:p>
          <a:p>
            <a:r>
              <a:rPr lang="en-US" dirty="0"/>
              <a:t>Extension cords</a:t>
            </a:r>
          </a:p>
          <a:p>
            <a:r>
              <a:rPr lang="en-US" dirty="0"/>
              <a:t>Aisles and exits blocked</a:t>
            </a:r>
          </a:p>
          <a:p>
            <a:r>
              <a:rPr lang="en-US" dirty="0"/>
              <a:t>Safety equipment blocked or missing</a:t>
            </a:r>
          </a:p>
          <a:p>
            <a:r>
              <a:rPr lang="en-US" dirty="0"/>
              <a:t>Inadequate PPE or inappropriate clothing such as open toed shoes</a:t>
            </a:r>
          </a:p>
        </p:txBody>
      </p:sp>
      <p:cxnSp>
        <p:nvCxnSpPr>
          <p:cNvPr id="10" name="Straight Connector 9"/>
          <p:cNvCxnSpPr/>
          <p:nvPr/>
        </p:nvCxnSpPr>
        <p:spPr>
          <a:xfrm flipV="1">
            <a:off x="1129039" y="1514475"/>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9425" y="1825625"/>
            <a:ext cx="10123900" cy="4279900"/>
          </a:xfrm>
        </p:spPr>
        <p:txBody>
          <a:bodyPr>
            <a:normAutofit/>
          </a:bodyPr>
          <a:lstStyle/>
          <a:p>
            <a:pPr marL="0" indent="0" algn="ctr">
              <a:buNone/>
            </a:pPr>
            <a:r>
              <a:rPr lang="en-US" b="1" dirty="0"/>
              <a:t>UCLA Lab Fire</a:t>
            </a:r>
          </a:p>
          <a:p>
            <a:pPr marL="0" indent="0" algn="ctr">
              <a:lnSpc>
                <a:spcPct val="110000"/>
              </a:lnSpc>
              <a:buNone/>
            </a:pPr>
            <a:r>
              <a:rPr lang="en-US" dirty="0"/>
              <a:t>Lab graduate employee </a:t>
            </a:r>
            <a:r>
              <a:rPr lang="en-US" dirty="0" err="1"/>
              <a:t>Sheharbano</a:t>
            </a:r>
            <a:r>
              <a:rPr lang="en-US" dirty="0"/>
              <a:t> "Sheri" </a:t>
            </a:r>
            <a:r>
              <a:rPr lang="en-US" dirty="0" err="1"/>
              <a:t>Sangji</a:t>
            </a:r>
            <a:r>
              <a:rPr lang="en-US" dirty="0"/>
              <a:t> was performing procedures with a pyrophoric (air reactive) chemical when it was somehow exposed to the air. The chemical ignited and caught </a:t>
            </a:r>
            <a:r>
              <a:rPr lang="en-US" dirty="0" err="1"/>
              <a:t>Sangji’s</a:t>
            </a:r>
            <a:r>
              <a:rPr lang="en-US" dirty="0"/>
              <a:t> clothing  on fire in the process. She was not wearing any PPE and had not been trained on the proper method of executing the procedure. She died after 18 agonizing days in the burn ward. </a:t>
            </a:r>
            <a:br>
              <a:rPr lang="en-US" dirty="0"/>
            </a:br>
            <a:r>
              <a:rPr lang="en-US" dirty="0"/>
              <a:t>Where does the responsibility lie?</a:t>
            </a:r>
          </a:p>
        </p:txBody>
      </p:sp>
      <p:sp>
        <p:nvSpPr>
          <p:cNvPr id="3" name="Title 2"/>
          <p:cNvSpPr>
            <a:spLocks noGrp="1"/>
          </p:cNvSpPr>
          <p:nvPr>
            <p:ph type="title"/>
          </p:nvPr>
        </p:nvSpPr>
        <p:spPr/>
        <p:txBody>
          <a:bodyPr/>
          <a:lstStyle/>
          <a:p>
            <a:pPr algn="ctr"/>
            <a:r>
              <a:rPr lang="en-US" dirty="0"/>
              <a:t>What are the consequences if we don’t take responsibility for our student’s safety?</a:t>
            </a:r>
          </a:p>
        </p:txBody>
      </p:sp>
      <p:pic>
        <p:nvPicPr>
          <p:cNvPr id="1026" name="Picture 2" descr="Image result for patrick har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789" y="2244725"/>
            <a:ext cx="2010834" cy="277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043703" y="2434352"/>
            <a:ext cx="4229099" cy="2585323"/>
          </a:xfrm>
          <a:prstGeom prst="rect">
            <a:avLst/>
          </a:prstGeom>
          <a:noFill/>
        </p:spPr>
        <p:txBody>
          <a:bodyPr wrap="square" rtlCol="0">
            <a:spAutoFit/>
          </a:bodyPr>
          <a:lstStyle/>
          <a:p>
            <a:r>
              <a:rPr lang="en-US" dirty="0"/>
              <a:t>Chemistry professor Patrick Harran was charged with four felony counts of willfully violating state occupational health and safety standards, the first time criminal charges were brought against someone for a laboratory death. He later plead out for $10,000 fine, teach inner-city schools for 5 summers and perform over 800 hours of community service</a:t>
            </a:r>
          </a:p>
        </p:txBody>
      </p:sp>
      <p:cxnSp>
        <p:nvCxnSpPr>
          <p:cNvPr id="6" name="Straight Connector 5"/>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0pDomNYHtE"/>
          <p:cNvPicPr>
            <a:picLocks noGrp="1" noRot="1" noChangeAspect="1"/>
          </p:cNvPicPr>
          <p:nvPr>
            <p:ph idx="1"/>
            <a:videoFile r:link="rId1"/>
          </p:nvPr>
        </p:nvPicPr>
        <p:blipFill>
          <a:blip r:embed="rId4"/>
          <a:stretch>
            <a:fillRect/>
          </a:stretch>
        </p:blipFill>
        <p:spPr>
          <a:xfrm>
            <a:off x="4211638" y="1685925"/>
            <a:ext cx="4572000" cy="2571750"/>
          </a:xfrm>
          <a:prstGeom prst="rect">
            <a:avLst/>
          </a:prstGeom>
        </p:spPr>
      </p:pic>
      <p:sp>
        <p:nvSpPr>
          <p:cNvPr id="3" name="Title 2"/>
          <p:cNvSpPr>
            <a:spLocks noGrp="1"/>
          </p:cNvSpPr>
          <p:nvPr>
            <p:ph type="title"/>
          </p:nvPr>
        </p:nvSpPr>
        <p:spPr/>
        <p:txBody>
          <a:bodyPr/>
          <a:lstStyle/>
          <a:p>
            <a:pPr algn="ctr"/>
            <a:r>
              <a:rPr lang="en-US" dirty="0"/>
              <a:t>A comedy of errors… if is wasn’t so scary</a:t>
            </a:r>
          </a:p>
        </p:txBody>
      </p:sp>
      <p:sp>
        <p:nvSpPr>
          <p:cNvPr id="5" name="TextBox 4"/>
          <p:cNvSpPr txBox="1"/>
          <p:nvPr/>
        </p:nvSpPr>
        <p:spPr>
          <a:xfrm>
            <a:off x="3577019" y="4543425"/>
            <a:ext cx="5840412" cy="523220"/>
          </a:xfrm>
          <a:prstGeom prst="rect">
            <a:avLst/>
          </a:prstGeom>
          <a:noFill/>
        </p:spPr>
        <p:txBody>
          <a:bodyPr wrap="square" rtlCol="0">
            <a:spAutoFit/>
          </a:bodyPr>
          <a:lstStyle/>
          <a:p>
            <a:r>
              <a:rPr lang="en-US" sz="2800" dirty="0"/>
              <a:t>How many unsafe acts can you count?</a:t>
            </a:r>
          </a:p>
        </p:txBody>
      </p:sp>
    </p:spTree>
    <p:extLst>
      <p:ext uri="{BB962C8B-B14F-4D97-AF65-F5344CB8AC3E}">
        <p14:creationId xmlns:p14="http://schemas.microsoft.com/office/powerpoint/2010/main" val="297322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Extension Cords</a:t>
            </a:r>
          </a:p>
        </p:txBody>
      </p:sp>
      <p:sp>
        <p:nvSpPr>
          <p:cNvPr id="5" name="Text Placeholder 4"/>
          <p:cNvSpPr>
            <a:spLocks noGrp="1"/>
          </p:cNvSpPr>
          <p:nvPr>
            <p:ph type="body" idx="1"/>
          </p:nvPr>
        </p:nvSpPr>
        <p:spPr/>
        <p:txBody>
          <a:bodyPr anchor="ctr">
            <a:normAutofit/>
          </a:bodyPr>
          <a:lstStyle/>
          <a:p>
            <a:r>
              <a:rPr lang="en-US" sz="2200" dirty="0"/>
              <a:t>Extension cords – never allowed to be used as permanent wiring</a:t>
            </a:r>
          </a:p>
        </p:txBody>
      </p:sp>
      <p:sp>
        <p:nvSpPr>
          <p:cNvPr id="7" name="Text Placeholder 6"/>
          <p:cNvSpPr>
            <a:spLocks noGrp="1"/>
          </p:cNvSpPr>
          <p:nvPr>
            <p:ph type="body" sz="quarter" idx="3"/>
          </p:nvPr>
        </p:nvSpPr>
        <p:spPr/>
        <p:txBody>
          <a:bodyPr anchor="ctr">
            <a:normAutofit fontScale="92500"/>
          </a:bodyPr>
          <a:lstStyle/>
          <a:p>
            <a:r>
              <a:rPr lang="en-US" dirty="0"/>
              <a:t>Always plug directly into the wall outlet or into surge protected power strip</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773" y="2835276"/>
            <a:ext cx="3626318" cy="2719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532" y="2835276"/>
            <a:ext cx="3629025" cy="2721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688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Incorrect Storage of Chemicals</a:t>
            </a:r>
          </a:p>
        </p:txBody>
      </p:sp>
      <p:sp>
        <p:nvSpPr>
          <p:cNvPr id="5" name="Text Placeholder 4"/>
          <p:cNvSpPr>
            <a:spLocks noGrp="1"/>
          </p:cNvSpPr>
          <p:nvPr>
            <p:ph type="body" idx="1"/>
          </p:nvPr>
        </p:nvSpPr>
        <p:spPr/>
        <p:txBody>
          <a:bodyPr anchor="ctr">
            <a:normAutofit/>
          </a:bodyPr>
          <a:lstStyle/>
          <a:p>
            <a:r>
              <a:rPr lang="en-US" dirty="0"/>
              <a:t>Chemicals not currently in use MUST be stored in approved cabinets.</a:t>
            </a:r>
          </a:p>
        </p:txBody>
      </p:sp>
      <p:sp>
        <p:nvSpPr>
          <p:cNvPr id="7" name="Text Placeholder 6"/>
          <p:cNvSpPr>
            <a:spLocks noGrp="1"/>
          </p:cNvSpPr>
          <p:nvPr>
            <p:ph type="body" sz="quarter" idx="3"/>
          </p:nvPr>
        </p:nvSpPr>
        <p:spPr/>
        <p:txBody>
          <a:bodyPr anchor="ctr">
            <a:normAutofit/>
          </a:bodyPr>
          <a:lstStyle/>
          <a:p>
            <a:r>
              <a:rPr lang="en-US" dirty="0"/>
              <a:t>Never store containers on the floor, on countertops, or in the fume hood.</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419" y="2835275"/>
            <a:ext cx="3629025" cy="2721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750" y="2844625"/>
            <a:ext cx="3616558" cy="2712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7249750" y="2835275"/>
            <a:ext cx="3616558" cy="2712420"/>
            <a:chOff x="7249750" y="2835275"/>
            <a:chExt cx="3616558" cy="2712420"/>
          </a:xfrm>
        </p:grpSpPr>
        <p:pic>
          <p:nvPicPr>
            <p:cNvPr id="3074" name="Picture 2" descr="Image result for incorrect chemical stor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9750" y="2835275"/>
              <a:ext cx="3616558" cy="2712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57154" y="5178363"/>
              <a:ext cx="1591782" cy="369332"/>
            </a:xfrm>
            <a:prstGeom prst="rect">
              <a:avLst/>
            </a:prstGeom>
            <a:noFill/>
          </p:spPr>
          <p:txBody>
            <a:bodyPr wrap="none" rtlCol="0">
              <a:spAutoFit/>
            </a:bodyPr>
            <a:lstStyle/>
            <a:p>
              <a:r>
                <a:rPr lang="en-US" b="1" dirty="0">
                  <a:ln w="10160">
                    <a:solidFill>
                      <a:schemeClr val="bg2">
                        <a:lumMod val="50000"/>
                      </a:schemeClr>
                    </a:solidFill>
                    <a:prstDash val="solid"/>
                  </a:ln>
                  <a:solidFill>
                    <a:srgbClr val="FFFFFF"/>
                  </a:solidFill>
                  <a:effectLst>
                    <a:outerShdw blurRad="38100" dist="38100" dir="2700000" algn="tl">
                      <a:srgbClr val="000000">
                        <a:alpha val="43137"/>
                      </a:srgbClr>
                    </a:outerShdw>
                  </a:effectLst>
                  <a:latin typeface="Myriad Pro" panose="020B0503030403020204" pitchFamily="34" charset="0"/>
                </a:rPr>
                <a:t>Unacceptable</a:t>
              </a:r>
            </a:p>
          </p:txBody>
        </p:sp>
      </p:grpSp>
    </p:spTree>
    <p:extLst>
      <p:ext uri="{BB962C8B-B14F-4D97-AF65-F5344CB8AC3E}">
        <p14:creationId xmlns:p14="http://schemas.microsoft.com/office/powerpoint/2010/main" val="17717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Excessive Flammable Liquids for Space</a:t>
            </a:r>
          </a:p>
        </p:txBody>
      </p:sp>
      <p:sp>
        <p:nvSpPr>
          <p:cNvPr id="7" name="Text Placeholder 6"/>
          <p:cNvSpPr>
            <a:spLocks noGrp="1"/>
          </p:cNvSpPr>
          <p:nvPr>
            <p:ph type="body" sz="quarter" idx="3"/>
          </p:nvPr>
        </p:nvSpPr>
        <p:spPr>
          <a:xfrm>
            <a:off x="2914650" y="1726983"/>
            <a:ext cx="6934200" cy="823912"/>
          </a:xfrm>
        </p:spPr>
        <p:txBody>
          <a:bodyPr anchor="ctr">
            <a:normAutofit/>
          </a:bodyPr>
          <a:lstStyle/>
          <a:p>
            <a:r>
              <a:rPr lang="en-US" dirty="0"/>
              <a:t>Flammable liquids have maximum amounts that can be stored or used based on the laboratory size.</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394" y="2551553"/>
            <a:ext cx="666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328021" y="5496791"/>
            <a:ext cx="6015878" cy="646331"/>
          </a:xfrm>
          <a:prstGeom prst="rect">
            <a:avLst/>
          </a:prstGeom>
          <a:noFill/>
        </p:spPr>
        <p:txBody>
          <a:bodyPr wrap="none" rtlCol="0">
            <a:spAutoFit/>
          </a:bodyPr>
          <a:lstStyle/>
          <a:p>
            <a:r>
              <a:rPr lang="en-US" dirty="0"/>
              <a:t>Maximum amount of flammable liquids is 5 gallons per 100 ft</a:t>
            </a:r>
            <a:r>
              <a:rPr lang="en-US" baseline="30000" dirty="0"/>
              <a:t>2</a:t>
            </a:r>
          </a:p>
          <a:p>
            <a:pPr algn="ctr"/>
            <a:r>
              <a:rPr lang="en-US" dirty="0"/>
              <a:t>Can be doubled if kept in approved storage cabinets</a:t>
            </a:r>
          </a:p>
        </p:txBody>
      </p:sp>
    </p:spTree>
    <p:extLst>
      <p:ext uri="{BB962C8B-B14F-4D97-AF65-F5344CB8AC3E}">
        <p14:creationId xmlns:p14="http://schemas.microsoft.com/office/powerpoint/2010/main" val="375050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bg1">
                    <a:lumMod val="65000"/>
                  </a:schemeClr>
                </a:solidFill>
              </a:rPr>
              <a:t>Recognize common lab fire safety violations</a:t>
            </a:r>
            <a:br>
              <a:rPr lang="en-US" dirty="0"/>
            </a:br>
            <a:r>
              <a:rPr lang="en-US" dirty="0"/>
              <a:t>Ceiling Tiles Missing or Doors Propped Open</a:t>
            </a:r>
          </a:p>
        </p:txBody>
      </p:sp>
      <p:sp>
        <p:nvSpPr>
          <p:cNvPr id="5" name="Text Placeholder 4"/>
          <p:cNvSpPr>
            <a:spLocks noGrp="1"/>
          </p:cNvSpPr>
          <p:nvPr>
            <p:ph type="body" idx="1"/>
          </p:nvPr>
        </p:nvSpPr>
        <p:spPr>
          <a:xfrm>
            <a:off x="1633864" y="1829594"/>
            <a:ext cx="9405611" cy="823912"/>
          </a:xfrm>
        </p:spPr>
        <p:txBody>
          <a:bodyPr anchor="ctr">
            <a:normAutofit fontScale="92500" lnSpcReduction="20000"/>
          </a:bodyPr>
          <a:lstStyle/>
          <a:p>
            <a:r>
              <a:rPr lang="en-US" dirty="0"/>
              <a:t>Ceilings are designed to trap smoke and hot gases from fires so that sprinklers and/or detectors can activate. Open doors allow fire to quickly move outside the room of origin.</a:t>
            </a:r>
          </a:p>
        </p:txBody>
      </p:sp>
      <p:cxnSp>
        <p:nvCxnSpPr>
          <p:cNvPr id="3" name="Straight Connector 2"/>
          <p:cNvCxnSpPr/>
          <p:nvPr/>
        </p:nvCxnSpPr>
        <p:spPr>
          <a:xfrm flipV="1">
            <a:off x="1129039" y="1733550"/>
            <a:ext cx="10396211"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5" y="2938462"/>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825" y="2938462"/>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425" y="2938462"/>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7133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1728</Words>
  <Application>Microsoft Office PowerPoint</Application>
  <PresentationFormat>Widescreen</PresentationFormat>
  <Paragraphs>172</Paragraphs>
  <Slides>20</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Myriad Pro</vt:lpstr>
      <vt:lpstr>Office Theme</vt:lpstr>
      <vt:lpstr>Laboratory Safety</vt:lpstr>
      <vt:lpstr>What are some common lab hazards that are uncommon outside a physics lab?</vt:lpstr>
      <vt:lpstr>What does laboratory fire safety mean to you?</vt:lpstr>
      <vt:lpstr>What are the consequences if we don’t take responsibility for our student’s safety?</vt:lpstr>
      <vt:lpstr>A comedy of errors… if is wasn’t so scary</vt:lpstr>
      <vt:lpstr>Recognize common lab fire safety violations Extension Cords</vt:lpstr>
      <vt:lpstr>Recognize common lab fire safety violations Incorrect Storage of Chemicals</vt:lpstr>
      <vt:lpstr>Recognize common lab fire safety violations Excessive Flammable Liquids for Space</vt:lpstr>
      <vt:lpstr>Recognize common lab fire safety violations Ceiling Tiles Missing or Doors Propped Open</vt:lpstr>
      <vt:lpstr>Recognize common lab fire safety violations Incorrect Use of Fume Hoods</vt:lpstr>
      <vt:lpstr>Recognize common lab fire safety violations Not Wearing PPE</vt:lpstr>
      <vt:lpstr>Recognize common lab fire safety violations Blocking Exits, Aisles, &amp; Safety Equipment</vt:lpstr>
      <vt:lpstr>Recognize common lab fire safety violations #1 Cause of Lab Fires &amp; Accidents</vt:lpstr>
      <vt:lpstr>If there is a fire in the lab,  how should you respond?</vt:lpstr>
      <vt:lpstr>PowerPoint Presentation</vt:lpstr>
      <vt:lpstr>Fire Extinguisher Basics</vt:lpstr>
      <vt:lpstr>Fire Extinguisher Selection</vt:lpstr>
      <vt:lpstr>Choose the correct extinguisher for your lab!</vt:lpstr>
      <vt:lpstr>PowerPoint Presentation</vt:lpstr>
      <vt:lpstr>The End</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Ernest, Brandon A</dc:creator>
  <cp:lastModifiedBy>Max Brown</cp:lastModifiedBy>
  <cp:revision>62</cp:revision>
  <dcterms:created xsi:type="dcterms:W3CDTF">2016-12-15T20:37:43Z</dcterms:created>
  <dcterms:modified xsi:type="dcterms:W3CDTF">2021-06-03T16:49:01Z</dcterms:modified>
</cp:coreProperties>
</file>