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1"/>
  </p:notesMasterIdLst>
  <p:sldIdLst>
    <p:sldId id="256" r:id="rId2"/>
    <p:sldId id="276" r:id="rId3"/>
    <p:sldId id="274" r:id="rId4"/>
    <p:sldId id="257" r:id="rId5"/>
    <p:sldId id="265" r:id="rId6"/>
    <p:sldId id="266" r:id="rId7"/>
    <p:sldId id="273" r:id="rId8"/>
    <p:sldId id="261" r:id="rId9"/>
    <p:sldId id="259" r:id="rId10"/>
    <p:sldId id="268" r:id="rId11"/>
    <p:sldId id="260" r:id="rId12"/>
    <p:sldId id="269" r:id="rId13"/>
    <p:sldId id="272" r:id="rId14"/>
    <p:sldId id="271" r:id="rId15"/>
    <p:sldId id="278" r:id="rId16"/>
    <p:sldId id="279" r:id="rId17"/>
    <p:sldId id="280" r:id="rId18"/>
    <p:sldId id="263"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10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17D435-1FCD-524C-83A4-DDF9F6C94E00}" type="datetimeFigureOut">
              <a:rPr lang="en-US" smtClean="0"/>
              <a:t>5/22/2023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089142-B117-5349-AE87-6EE1C293DE32}" type="slidenum">
              <a:rPr lang="en-US" smtClean="0"/>
              <a:t>‹#›</a:t>
            </a:fld>
            <a:endParaRPr lang="en-US"/>
          </a:p>
        </p:txBody>
      </p:sp>
    </p:spTree>
    <p:extLst>
      <p:ext uri="{BB962C8B-B14F-4D97-AF65-F5344CB8AC3E}">
        <p14:creationId xmlns:p14="http://schemas.microsoft.com/office/powerpoint/2010/main" val="15948342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089142-B117-5349-AE87-6EE1C293DE32}" type="slidenum">
              <a:rPr lang="en-US" smtClean="0"/>
              <a:t>3</a:t>
            </a:fld>
            <a:endParaRPr lang="en-US"/>
          </a:p>
        </p:txBody>
      </p:sp>
    </p:spTree>
    <p:extLst>
      <p:ext uri="{BB962C8B-B14F-4D97-AF65-F5344CB8AC3E}">
        <p14:creationId xmlns:p14="http://schemas.microsoft.com/office/powerpoint/2010/main" val="3001315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089142-B117-5349-AE87-6EE1C293DE32}" type="slidenum">
              <a:rPr lang="en-US" smtClean="0"/>
              <a:t>4</a:t>
            </a:fld>
            <a:endParaRPr lang="en-US"/>
          </a:p>
        </p:txBody>
      </p:sp>
    </p:spTree>
    <p:extLst>
      <p:ext uri="{BB962C8B-B14F-4D97-AF65-F5344CB8AC3E}">
        <p14:creationId xmlns:p14="http://schemas.microsoft.com/office/powerpoint/2010/main" val="704460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089142-B117-5349-AE87-6EE1C293DE32}" type="slidenum">
              <a:rPr lang="en-US" smtClean="0"/>
              <a:t>5</a:t>
            </a:fld>
            <a:endParaRPr lang="en-US"/>
          </a:p>
        </p:txBody>
      </p:sp>
    </p:spTree>
    <p:extLst>
      <p:ext uri="{BB962C8B-B14F-4D97-AF65-F5344CB8AC3E}">
        <p14:creationId xmlns:p14="http://schemas.microsoft.com/office/powerpoint/2010/main" val="3974425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089142-B117-5349-AE87-6EE1C293DE32}" type="slidenum">
              <a:rPr lang="en-US" smtClean="0"/>
              <a:t>6</a:t>
            </a:fld>
            <a:endParaRPr lang="en-US"/>
          </a:p>
        </p:txBody>
      </p:sp>
    </p:spTree>
    <p:extLst>
      <p:ext uri="{BB962C8B-B14F-4D97-AF65-F5344CB8AC3E}">
        <p14:creationId xmlns:p14="http://schemas.microsoft.com/office/powerpoint/2010/main" val="3029176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a:t>
            </a:r>
            <a:r>
              <a:rPr lang="en-US" baseline="0" dirty="0"/>
              <a:t> of a hostile work environment are the results of:</a:t>
            </a:r>
          </a:p>
          <a:p>
            <a:pPr marL="342900" indent="-342900" algn="l">
              <a:buFont typeface="Arial" pitchFamily="34" charset="0"/>
              <a:buChar char="•"/>
            </a:pPr>
            <a:r>
              <a:rPr lang="en-US" dirty="0">
                <a:solidFill>
                  <a:schemeClr val="tx1"/>
                </a:solidFill>
              </a:rPr>
              <a:t>Degrading Comments</a:t>
            </a:r>
          </a:p>
          <a:p>
            <a:pPr marL="342900" indent="-342900" algn="l">
              <a:buFont typeface="Arial" pitchFamily="34" charset="0"/>
              <a:buChar char="•"/>
            </a:pPr>
            <a:r>
              <a:rPr lang="en-US" dirty="0">
                <a:solidFill>
                  <a:schemeClr val="tx1"/>
                </a:solidFill>
              </a:rPr>
              <a:t>Sexual Propositions</a:t>
            </a:r>
          </a:p>
          <a:p>
            <a:pPr marL="342900" indent="-342900" algn="l">
              <a:buFont typeface="Arial" pitchFamily="34" charset="0"/>
              <a:buChar char="•"/>
            </a:pPr>
            <a:r>
              <a:rPr lang="en-US" dirty="0">
                <a:solidFill>
                  <a:schemeClr val="tx1"/>
                </a:solidFill>
              </a:rPr>
              <a:t>Vulgar Language</a:t>
            </a:r>
          </a:p>
          <a:p>
            <a:pPr marL="342900" indent="-342900" algn="l">
              <a:buFont typeface="Arial" pitchFamily="34" charset="0"/>
              <a:buChar char="•"/>
            </a:pPr>
            <a:r>
              <a:rPr lang="en-US" dirty="0">
                <a:solidFill>
                  <a:schemeClr val="tx1"/>
                </a:solidFill>
              </a:rPr>
              <a:t>Sexual Touching</a:t>
            </a:r>
          </a:p>
          <a:p>
            <a:pPr marL="342900" indent="-342900" algn="l">
              <a:buFont typeface="Arial" pitchFamily="34" charset="0"/>
              <a:buChar char="•"/>
            </a:pPr>
            <a:r>
              <a:rPr lang="en-US" dirty="0">
                <a:solidFill>
                  <a:schemeClr val="tx1"/>
                </a:solidFill>
              </a:rPr>
              <a:t>Embarrassing Questions</a:t>
            </a:r>
          </a:p>
          <a:p>
            <a:pPr marL="342900" indent="-342900" algn="l">
              <a:buFont typeface="Arial" pitchFamily="34" charset="0"/>
              <a:buChar char="•"/>
            </a:pPr>
            <a:r>
              <a:rPr lang="en-US" dirty="0">
                <a:solidFill>
                  <a:schemeClr val="tx1"/>
                </a:solidFill>
              </a:rPr>
              <a:t>Sexual Jokes</a:t>
            </a:r>
          </a:p>
          <a:p>
            <a:pPr marL="342900" indent="-342900" algn="l">
              <a:buFont typeface="Arial" pitchFamily="34" charset="0"/>
              <a:buChar char="•"/>
            </a:pPr>
            <a:r>
              <a:rPr lang="en-US" dirty="0">
                <a:solidFill>
                  <a:schemeClr val="tx1"/>
                </a:solidFill>
              </a:rPr>
              <a:t>Bullying</a:t>
            </a:r>
          </a:p>
          <a:p>
            <a:endParaRPr lang="en-US" dirty="0"/>
          </a:p>
        </p:txBody>
      </p:sp>
      <p:sp>
        <p:nvSpPr>
          <p:cNvPr id="4" name="Slide Number Placeholder 3"/>
          <p:cNvSpPr>
            <a:spLocks noGrp="1"/>
          </p:cNvSpPr>
          <p:nvPr>
            <p:ph type="sldNum" sz="quarter" idx="5"/>
          </p:nvPr>
        </p:nvSpPr>
        <p:spPr/>
        <p:txBody>
          <a:bodyPr/>
          <a:lstStyle/>
          <a:p>
            <a:fld id="{53089142-B117-5349-AE87-6EE1C293DE32}" type="slidenum">
              <a:rPr lang="en-US" smtClean="0"/>
              <a:t>7</a:t>
            </a:fld>
            <a:endParaRPr lang="en-US"/>
          </a:p>
        </p:txBody>
      </p:sp>
    </p:spTree>
    <p:extLst>
      <p:ext uri="{BB962C8B-B14F-4D97-AF65-F5344CB8AC3E}">
        <p14:creationId xmlns:p14="http://schemas.microsoft.com/office/powerpoint/2010/main" val="696345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also further protect yourself if you,</a:t>
            </a:r>
          </a:p>
          <a:p>
            <a:pPr marL="342900" indent="-342900" algn="l">
              <a:lnSpc>
                <a:spcPct val="90000"/>
              </a:lnSpc>
              <a:buFont typeface="Arial" pitchFamily="34" charset="0"/>
              <a:buChar char="•"/>
            </a:pPr>
            <a:r>
              <a:rPr lang="en-US" dirty="0">
                <a:solidFill>
                  <a:schemeClr val="tx1"/>
                </a:solidFill>
              </a:rPr>
              <a:t>Avoid jokes, words, phrases and gestures with sexual meaning.</a:t>
            </a:r>
          </a:p>
          <a:p>
            <a:pPr marL="342900" indent="-342900" algn="l">
              <a:lnSpc>
                <a:spcPct val="90000"/>
              </a:lnSpc>
              <a:buFont typeface="Arial" pitchFamily="34" charset="0"/>
              <a:buChar char="•"/>
            </a:pPr>
            <a:endParaRPr lang="en-US" dirty="0">
              <a:solidFill>
                <a:schemeClr val="tx1"/>
              </a:solidFill>
            </a:endParaRPr>
          </a:p>
          <a:p>
            <a:pPr marL="342900" indent="-342900" algn="l">
              <a:lnSpc>
                <a:spcPct val="90000"/>
              </a:lnSpc>
              <a:buFont typeface="Arial" pitchFamily="34" charset="0"/>
              <a:buChar char="•"/>
            </a:pPr>
            <a:r>
              <a:rPr lang="en-US" dirty="0">
                <a:solidFill>
                  <a:schemeClr val="tx1"/>
                </a:solidFill>
              </a:rPr>
              <a:t>Respect a person’s “personal space.”</a:t>
            </a:r>
          </a:p>
          <a:p>
            <a:pPr marL="342900" indent="-342900" algn="l">
              <a:lnSpc>
                <a:spcPct val="90000"/>
              </a:lnSpc>
              <a:buFont typeface="Arial" pitchFamily="34" charset="0"/>
              <a:buChar char="•"/>
            </a:pPr>
            <a:endParaRPr lang="en-US" dirty="0">
              <a:solidFill>
                <a:schemeClr val="tx1"/>
              </a:solidFill>
            </a:endParaRPr>
          </a:p>
          <a:p>
            <a:pPr marL="342900" indent="-342900" algn="l">
              <a:lnSpc>
                <a:spcPct val="90000"/>
              </a:lnSpc>
              <a:buFont typeface="Arial" pitchFamily="34" charset="0"/>
              <a:buChar char="•"/>
            </a:pPr>
            <a:r>
              <a:rPr lang="en-US" dirty="0">
                <a:solidFill>
                  <a:schemeClr val="tx1"/>
                </a:solidFill>
              </a:rPr>
              <a:t>Do not respond to seductive behavior.</a:t>
            </a:r>
          </a:p>
          <a:p>
            <a:pPr marL="342900" indent="-342900" algn="l">
              <a:lnSpc>
                <a:spcPct val="90000"/>
              </a:lnSpc>
              <a:buFont typeface="Arial" pitchFamily="34" charset="0"/>
              <a:buChar char="•"/>
            </a:pPr>
            <a:endParaRPr lang="en-US" dirty="0">
              <a:solidFill>
                <a:schemeClr val="tx1"/>
              </a:solidFill>
            </a:endParaRPr>
          </a:p>
          <a:p>
            <a:pPr marL="0" indent="0" algn="l">
              <a:lnSpc>
                <a:spcPct val="90000"/>
              </a:lnSpc>
              <a:buFont typeface="Arial" pitchFamily="34" charset="0"/>
              <a:buNone/>
            </a:pPr>
            <a:r>
              <a:rPr lang="en-US" dirty="0">
                <a:solidFill>
                  <a:schemeClr val="tx1"/>
                </a:solidFill>
              </a:rPr>
              <a:t>Respectful behavior facilitates more productive employees.</a:t>
            </a:r>
          </a:p>
          <a:p>
            <a:endParaRPr lang="en-US" dirty="0"/>
          </a:p>
        </p:txBody>
      </p:sp>
      <p:sp>
        <p:nvSpPr>
          <p:cNvPr id="4" name="Slide Number Placeholder 3"/>
          <p:cNvSpPr>
            <a:spLocks noGrp="1"/>
          </p:cNvSpPr>
          <p:nvPr>
            <p:ph type="sldNum" sz="quarter" idx="5"/>
          </p:nvPr>
        </p:nvSpPr>
        <p:spPr/>
        <p:txBody>
          <a:bodyPr/>
          <a:lstStyle/>
          <a:p>
            <a:fld id="{53089142-B117-5349-AE87-6EE1C293DE32}" type="slidenum">
              <a:rPr lang="en-US" smtClean="0"/>
              <a:t>14</a:t>
            </a:fld>
            <a:endParaRPr lang="en-US"/>
          </a:p>
        </p:txBody>
      </p:sp>
    </p:spTree>
    <p:extLst>
      <p:ext uri="{BB962C8B-B14F-4D97-AF65-F5344CB8AC3E}">
        <p14:creationId xmlns:p14="http://schemas.microsoft.com/office/powerpoint/2010/main" val="3808784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May 22,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May 22,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May 22,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33F43-3E86-47E4-BFBB-2476D384E1C6}" type="datetime4">
              <a:rPr lang="en-US" smtClean="0"/>
              <a:pPr/>
              <a:t>May 22,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663BA-01FC-4367-B6F3-ABB2645D55F1}" type="datetime4">
              <a:rPr lang="en-US" smtClean="0"/>
              <a:pPr/>
              <a:t>May 22, 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May 22, 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5CDA29-3CBE-48EA-92AE-A996835462BA}" type="datetime4">
              <a:rPr lang="en-US" smtClean="0"/>
              <a:pPr/>
              <a:t>May 22, 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May 22, 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May 22, 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May 22, 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6EEA923-9BEE-48CE-9F28-5B525F399BAD}" type="datetime4">
              <a:rPr lang="en-US" smtClean="0"/>
              <a:pPr/>
              <a:t>May 22, 2023</a:t>
            </a:fld>
            <a:endParaRPr lang="en-US"/>
          </a:p>
        </p:txBody>
      </p:sp>
      <p:sp>
        <p:nvSpPr>
          <p:cNvPr id="9" name="Slide Number Placeholder 8"/>
          <p:cNvSpPr>
            <a:spLocks noGrp="1"/>
          </p:cNvSpPr>
          <p:nvPr>
            <p:ph type="sldNum" sz="quarter" idx="11"/>
          </p:nvPr>
        </p:nvSpPr>
        <p:spPr/>
        <p:txBody>
          <a:bodyPr/>
          <a:lstStyle/>
          <a:p>
            <a:fld id="{F38DF745-7D3F-47F4-83A3-874385CFAA69}"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8DF745-7D3F-47F4-83A3-874385CFAA69}"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7D0EFEE-2756-4A20-BF2A-63F0A94F99AC}" type="datetime4">
              <a:rPr lang="en-US" smtClean="0"/>
              <a:pPr/>
              <a:t>May 22, 2023</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mailto:brad.plaster@uky.edu" TargetMode="External"/><Relationship Id="rId3" Type="http://schemas.openxmlformats.org/officeDocument/2006/relationships/hyperlink" Target="https://www.uky.edu/eeo/" TargetMode="External"/><Relationship Id="rId7" Type="http://schemas.openxmlformats.org/officeDocument/2006/relationships/hyperlink" Target="mailto:cbcraw2@g.uky.edu" TargetMode="External"/><Relationship Id="rId2" Type="http://schemas.openxmlformats.org/officeDocument/2006/relationships/hyperlink" Target="https://www.uky.edu/police/" TargetMode="External"/><Relationship Id="rId1" Type="http://schemas.openxmlformats.org/officeDocument/2006/relationships/slideLayout" Target="../slideLayouts/slideLayout2.xml"/><Relationship Id="rId6" Type="http://schemas.openxmlformats.org/officeDocument/2006/relationships/hyperlink" Target="mailto:vipcenter@uky.edu" TargetMode="External"/><Relationship Id="rId11" Type="http://schemas.openxmlformats.org/officeDocument/2006/relationships/hyperlink" Target="mailto:maxwell.Ankrah@uky.edu" TargetMode="External"/><Relationship Id="rId5" Type="http://schemas.openxmlformats.org/officeDocument/2006/relationships/hyperlink" Target="https://www.uky.edu/vipcenter/" TargetMode="External"/><Relationship Id="rId10" Type="http://schemas.openxmlformats.org/officeDocument/2006/relationships/hyperlink" Target="mailto:max.brown@uky.edu" TargetMode="External"/><Relationship Id="rId4" Type="http://schemas.openxmlformats.org/officeDocument/2006/relationships/hyperlink" Target="mailto:AskEO@email.uky.edu" TargetMode="External"/><Relationship Id="rId9" Type="http://schemas.openxmlformats.org/officeDocument/2006/relationships/hyperlink" Target="mailto:murthy@g.uky.edu"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brad.plaster@uky.edu" TargetMode="External"/><Relationship Id="rId3" Type="http://schemas.openxmlformats.org/officeDocument/2006/relationships/hyperlink" Target="https://www.uky.edu/eeo/" TargetMode="External"/><Relationship Id="rId7" Type="http://schemas.openxmlformats.org/officeDocument/2006/relationships/hyperlink" Target="mailto:cbcraw2@g.uky.edu" TargetMode="External"/><Relationship Id="rId2" Type="http://schemas.openxmlformats.org/officeDocument/2006/relationships/hyperlink" Target="https://www.uky.edu/police/" TargetMode="External"/><Relationship Id="rId1" Type="http://schemas.openxmlformats.org/officeDocument/2006/relationships/slideLayout" Target="../slideLayouts/slideLayout2.xml"/><Relationship Id="rId6" Type="http://schemas.openxmlformats.org/officeDocument/2006/relationships/hyperlink" Target="mailto:vipcenter@uky.edu" TargetMode="External"/><Relationship Id="rId11" Type="http://schemas.openxmlformats.org/officeDocument/2006/relationships/hyperlink" Target="mailto:maxwell.Ankrah@uky.edu" TargetMode="External"/><Relationship Id="rId5" Type="http://schemas.openxmlformats.org/officeDocument/2006/relationships/hyperlink" Target="https://www.uky.edu/vipcenter/" TargetMode="External"/><Relationship Id="rId10" Type="http://schemas.openxmlformats.org/officeDocument/2006/relationships/hyperlink" Target="mailto:max.brown@uky.edu" TargetMode="External"/><Relationship Id="rId4" Type="http://schemas.openxmlformats.org/officeDocument/2006/relationships/hyperlink" Target="mailto:AskEO@email.uky.edu" TargetMode="External"/><Relationship Id="rId9" Type="http://schemas.openxmlformats.org/officeDocument/2006/relationships/hyperlink" Target="mailto:murthy@g.uky.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Harassment and Discrimination</a:t>
            </a:r>
          </a:p>
        </p:txBody>
      </p:sp>
      <p:sp>
        <p:nvSpPr>
          <p:cNvPr id="3" name="Subtitle 2"/>
          <p:cNvSpPr>
            <a:spLocks noGrp="1"/>
          </p:cNvSpPr>
          <p:nvPr>
            <p:ph type="subTitle" idx="1"/>
          </p:nvPr>
        </p:nvSpPr>
        <p:spPr/>
        <p:txBody>
          <a:bodyPr/>
          <a:lstStyle/>
          <a:p>
            <a:r>
              <a:rPr lang="en-US" dirty="0"/>
              <a:t>Max Brown</a:t>
            </a:r>
          </a:p>
          <a:p>
            <a:r>
              <a:rPr lang="en-US" dirty="0"/>
              <a:t>(Modified presentation from Dr. Ankrah and Alina Aleksandrova)</a:t>
            </a:r>
          </a:p>
        </p:txBody>
      </p:sp>
    </p:spTree>
    <p:extLst>
      <p:ext uri="{BB962C8B-B14F-4D97-AF65-F5344CB8AC3E}">
        <p14:creationId xmlns:p14="http://schemas.microsoft.com/office/powerpoint/2010/main" val="2814520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620000" cy="741362"/>
          </a:xfrm>
        </p:spPr>
        <p:txBody>
          <a:bodyPr/>
          <a:lstStyle/>
          <a:p>
            <a:r>
              <a:rPr lang="en-US" sz="3200" dirty="0"/>
              <a:t>When a student makes you uncomfortable:</a:t>
            </a:r>
          </a:p>
        </p:txBody>
      </p:sp>
      <p:sp>
        <p:nvSpPr>
          <p:cNvPr id="4" name="Content Placeholder 2">
            <a:extLst>
              <a:ext uri="{FF2B5EF4-FFF2-40B4-BE49-F238E27FC236}">
                <a16:creationId xmlns:a16="http://schemas.microsoft.com/office/drawing/2014/main" id="{8E2F663A-5031-49F9-9B0D-514047581F6B}"/>
              </a:ext>
            </a:extLst>
          </p:cNvPr>
          <p:cNvSpPr>
            <a:spLocks noGrp="1"/>
          </p:cNvSpPr>
          <p:nvPr>
            <p:ph idx="1"/>
          </p:nvPr>
        </p:nvSpPr>
        <p:spPr>
          <a:xfrm>
            <a:off x="457200" y="1159164"/>
            <a:ext cx="7620000" cy="1209964"/>
          </a:xfrm>
        </p:spPr>
        <p:txBody>
          <a:bodyPr>
            <a:normAutofit fontScale="92500" lnSpcReduction="10000"/>
          </a:bodyPr>
          <a:lstStyle/>
          <a:p>
            <a:pPr marL="114300" indent="0">
              <a:buNone/>
            </a:pPr>
            <a:r>
              <a:rPr lang="en-US" dirty="0"/>
              <a:t>Halfway through the summer you realize your “very funny” friend sometimes says inappropriate jokes that “cross the line.”   You know that you have been laughing as others have pointedly left the room.   You now feel very uncomfortable.  </a:t>
            </a:r>
          </a:p>
          <a:p>
            <a:pPr marL="114300" indent="0">
              <a:buNone/>
            </a:pPr>
            <a:endParaRPr lang="en-US" dirty="0"/>
          </a:p>
        </p:txBody>
      </p:sp>
      <p:sp>
        <p:nvSpPr>
          <p:cNvPr id="6" name="Content Placeholder 2">
            <a:extLst>
              <a:ext uri="{FF2B5EF4-FFF2-40B4-BE49-F238E27FC236}">
                <a16:creationId xmlns:a16="http://schemas.microsoft.com/office/drawing/2014/main" id="{D93B5653-2D82-419E-A4DC-FA8023F23FDF}"/>
              </a:ext>
            </a:extLst>
          </p:cNvPr>
          <p:cNvSpPr txBox="1">
            <a:spLocks/>
          </p:cNvSpPr>
          <p:nvPr/>
        </p:nvSpPr>
        <p:spPr>
          <a:xfrm>
            <a:off x="457200" y="2551618"/>
            <a:ext cx="7620000" cy="78047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What are some positive ways to respond to this situation?</a:t>
            </a:r>
          </a:p>
          <a:p>
            <a:pPr marL="114300" indent="0">
              <a:buFont typeface="Arial" pitchFamily="34" charset="0"/>
              <a:buNone/>
            </a:pPr>
            <a:endParaRPr lang="en-US" dirty="0"/>
          </a:p>
        </p:txBody>
      </p:sp>
      <p:sp>
        <p:nvSpPr>
          <p:cNvPr id="8" name="Content Placeholder 2">
            <a:extLst>
              <a:ext uri="{FF2B5EF4-FFF2-40B4-BE49-F238E27FC236}">
                <a16:creationId xmlns:a16="http://schemas.microsoft.com/office/drawing/2014/main" id="{F0530E90-60F7-45BF-B19B-6A504FE2CEB8}"/>
              </a:ext>
            </a:extLst>
          </p:cNvPr>
          <p:cNvSpPr txBox="1">
            <a:spLocks/>
          </p:cNvSpPr>
          <p:nvPr/>
        </p:nvSpPr>
        <p:spPr>
          <a:xfrm>
            <a:off x="457200" y="4516728"/>
            <a:ext cx="7620000" cy="904871"/>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What are some negative ways to respond that you might accidently choose?</a:t>
            </a:r>
          </a:p>
          <a:p>
            <a:pPr marL="114300" indent="0">
              <a:buFont typeface="Arial" pitchFamily="34" charset="0"/>
              <a:buNone/>
            </a:pPr>
            <a:endParaRPr lang="en-US" dirty="0"/>
          </a:p>
        </p:txBody>
      </p:sp>
      <p:sp>
        <p:nvSpPr>
          <p:cNvPr id="9" name="Content Placeholder 2">
            <a:extLst>
              <a:ext uri="{FF2B5EF4-FFF2-40B4-BE49-F238E27FC236}">
                <a16:creationId xmlns:a16="http://schemas.microsoft.com/office/drawing/2014/main" id="{90A235B4-9552-491B-9F17-73E4EFDAA49B}"/>
              </a:ext>
            </a:extLst>
          </p:cNvPr>
          <p:cNvSpPr txBox="1">
            <a:spLocks/>
          </p:cNvSpPr>
          <p:nvPr/>
        </p:nvSpPr>
        <p:spPr>
          <a:xfrm>
            <a:off x="457200" y="5932127"/>
            <a:ext cx="7620000" cy="52834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Should this go to the Equity office for a formal investigation?</a:t>
            </a:r>
          </a:p>
          <a:p>
            <a:pPr marL="114300" indent="0">
              <a:buFont typeface="Arial" pitchFamily="34" charset="0"/>
              <a:buNone/>
            </a:pPr>
            <a:endParaRPr lang="en-US" dirty="0"/>
          </a:p>
        </p:txBody>
      </p:sp>
    </p:spTree>
    <p:extLst>
      <p:ext uri="{BB962C8B-B14F-4D97-AF65-F5344CB8AC3E}">
        <p14:creationId xmlns:p14="http://schemas.microsoft.com/office/powerpoint/2010/main" val="404963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27" y="274638"/>
            <a:ext cx="8012545" cy="759835"/>
          </a:xfrm>
        </p:spPr>
        <p:txBody>
          <a:bodyPr/>
          <a:lstStyle/>
          <a:p>
            <a:r>
              <a:rPr lang="en-US" sz="3600" dirty="0"/>
              <a:t>When a mentor makes you uncomfortable:</a:t>
            </a:r>
          </a:p>
        </p:txBody>
      </p:sp>
      <p:sp>
        <p:nvSpPr>
          <p:cNvPr id="3" name="Content Placeholder 2"/>
          <p:cNvSpPr>
            <a:spLocks noGrp="1"/>
          </p:cNvSpPr>
          <p:nvPr>
            <p:ph idx="1"/>
          </p:nvPr>
        </p:nvSpPr>
        <p:spPr>
          <a:xfrm>
            <a:off x="457199" y="1121063"/>
            <a:ext cx="7620000" cy="958273"/>
          </a:xfrm>
        </p:spPr>
        <p:txBody>
          <a:bodyPr/>
          <a:lstStyle/>
          <a:p>
            <a:pPr marL="114300" indent="0">
              <a:buNone/>
            </a:pPr>
            <a:r>
              <a:rPr lang="en-US" dirty="0"/>
              <a:t>Your research mentor offers to make you first author on a paper if you go on a date with them.</a:t>
            </a:r>
          </a:p>
          <a:p>
            <a:pPr marL="114300" indent="0">
              <a:buNone/>
            </a:pPr>
            <a:endParaRPr lang="en-US" dirty="0"/>
          </a:p>
        </p:txBody>
      </p:sp>
      <p:sp>
        <p:nvSpPr>
          <p:cNvPr id="4" name="Content Placeholder 2">
            <a:extLst>
              <a:ext uri="{FF2B5EF4-FFF2-40B4-BE49-F238E27FC236}">
                <a16:creationId xmlns:a16="http://schemas.microsoft.com/office/drawing/2014/main" id="{43E3C0A9-2ED7-495F-863F-70A555BE5836}"/>
              </a:ext>
            </a:extLst>
          </p:cNvPr>
          <p:cNvSpPr txBox="1">
            <a:spLocks/>
          </p:cNvSpPr>
          <p:nvPr/>
        </p:nvSpPr>
        <p:spPr>
          <a:xfrm>
            <a:off x="457199" y="2214489"/>
            <a:ext cx="7620000" cy="78047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What are some positive ways to respond to this situation?</a:t>
            </a:r>
          </a:p>
          <a:p>
            <a:pPr marL="114300" indent="0">
              <a:buFont typeface="Arial" pitchFamily="34" charset="0"/>
              <a:buNone/>
            </a:pPr>
            <a:endParaRPr lang="en-US" dirty="0"/>
          </a:p>
        </p:txBody>
      </p:sp>
      <p:sp>
        <p:nvSpPr>
          <p:cNvPr id="5" name="Content Placeholder 2">
            <a:extLst>
              <a:ext uri="{FF2B5EF4-FFF2-40B4-BE49-F238E27FC236}">
                <a16:creationId xmlns:a16="http://schemas.microsoft.com/office/drawing/2014/main" id="{6B4452BC-BF8C-4A78-8415-967E482E2EB3}"/>
              </a:ext>
            </a:extLst>
          </p:cNvPr>
          <p:cNvSpPr txBox="1">
            <a:spLocks/>
          </p:cNvSpPr>
          <p:nvPr/>
        </p:nvSpPr>
        <p:spPr>
          <a:xfrm>
            <a:off x="457199" y="4415273"/>
            <a:ext cx="7620000" cy="904871"/>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What are some negative ways to respond that you might accidently choose?</a:t>
            </a:r>
          </a:p>
          <a:p>
            <a:pPr marL="114300" indent="0">
              <a:buFont typeface="Arial" pitchFamily="34" charset="0"/>
              <a:buNone/>
            </a:pPr>
            <a:endParaRPr lang="en-US" dirty="0"/>
          </a:p>
        </p:txBody>
      </p:sp>
      <p:sp>
        <p:nvSpPr>
          <p:cNvPr id="6" name="Content Placeholder 2">
            <a:extLst>
              <a:ext uri="{FF2B5EF4-FFF2-40B4-BE49-F238E27FC236}">
                <a16:creationId xmlns:a16="http://schemas.microsoft.com/office/drawing/2014/main" id="{DC2F232D-C228-42C4-A9AB-116A3E8E6F84}"/>
              </a:ext>
            </a:extLst>
          </p:cNvPr>
          <p:cNvSpPr txBox="1">
            <a:spLocks/>
          </p:cNvSpPr>
          <p:nvPr/>
        </p:nvSpPr>
        <p:spPr>
          <a:xfrm>
            <a:off x="457200" y="5932127"/>
            <a:ext cx="7620000" cy="52834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Should this go to the Equity office for a formal investigation?</a:t>
            </a:r>
          </a:p>
          <a:p>
            <a:pPr marL="114300" indent="0">
              <a:buFont typeface="Arial" pitchFamily="34" charset="0"/>
              <a:buNone/>
            </a:pPr>
            <a:endParaRPr lang="en-US" dirty="0"/>
          </a:p>
        </p:txBody>
      </p:sp>
    </p:spTree>
    <p:extLst>
      <p:ext uri="{BB962C8B-B14F-4D97-AF65-F5344CB8AC3E}">
        <p14:creationId xmlns:p14="http://schemas.microsoft.com/office/powerpoint/2010/main" val="6905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27" y="274638"/>
            <a:ext cx="8012545" cy="759835"/>
          </a:xfrm>
        </p:spPr>
        <p:txBody>
          <a:bodyPr/>
          <a:lstStyle/>
          <a:p>
            <a:r>
              <a:rPr lang="en-US" sz="3600" dirty="0"/>
              <a:t>When a mentor makes you uncomfortable:</a:t>
            </a:r>
          </a:p>
        </p:txBody>
      </p:sp>
      <p:sp>
        <p:nvSpPr>
          <p:cNvPr id="3" name="Content Placeholder 2"/>
          <p:cNvSpPr>
            <a:spLocks noGrp="1"/>
          </p:cNvSpPr>
          <p:nvPr>
            <p:ph idx="1"/>
          </p:nvPr>
        </p:nvSpPr>
        <p:spPr>
          <a:xfrm>
            <a:off x="457199" y="1121063"/>
            <a:ext cx="7620000" cy="958273"/>
          </a:xfrm>
        </p:spPr>
        <p:txBody>
          <a:bodyPr>
            <a:normAutofit fontScale="92500" lnSpcReduction="10000"/>
          </a:bodyPr>
          <a:lstStyle/>
          <a:p>
            <a:pPr marL="114300" indent="0">
              <a:buNone/>
            </a:pPr>
            <a:r>
              <a:rPr lang="en-US" dirty="0"/>
              <a:t>A REU scholar regularly wears a “MAGA Hat” or an “Biden Shirt.”  More than once a research mentor remarked, “Only an idiot would wear that.”  </a:t>
            </a:r>
          </a:p>
        </p:txBody>
      </p:sp>
      <p:sp>
        <p:nvSpPr>
          <p:cNvPr id="4" name="Content Placeholder 2">
            <a:extLst>
              <a:ext uri="{FF2B5EF4-FFF2-40B4-BE49-F238E27FC236}">
                <a16:creationId xmlns:a16="http://schemas.microsoft.com/office/drawing/2014/main" id="{43E3C0A9-2ED7-495F-863F-70A555BE5836}"/>
              </a:ext>
            </a:extLst>
          </p:cNvPr>
          <p:cNvSpPr txBox="1">
            <a:spLocks/>
          </p:cNvSpPr>
          <p:nvPr/>
        </p:nvSpPr>
        <p:spPr>
          <a:xfrm>
            <a:off x="457199" y="2214489"/>
            <a:ext cx="7620000" cy="78047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What are some positive ways to respond to this situation?</a:t>
            </a:r>
          </a:p>
          <a:p>
            <a:pPr marL="114300" indent="0">
              <a:buFont typeface="Arial" pitchFamily="34" charset="0"/>
              <a:buNone/>
            </a:pPr>
            <a:endParaRPr lang="en-US" dirty="0"/>
          </a:p>
        </p:txBody>
      </p:sp>
      <p:sp>
        <p:nvSpPr>
          <p:cNvPr id="5" name="Content Placeholder 2">
            <a:extLst>
              <a:ext uri="{FF2B5EF4-FFF2-40B4-BE49-F238E27FC236}">
                <a16:creationId xmlns:a16="http://schemas.microsoft.com/office/drawing/2014/main" id="{6B4452BC-BF8C-4A78-8415-967E482E2EB3}"/>
              </a:ext>
            </a:extLst>
          </p:cNvPr>
          <p:cNvSpPr txBox="1">
            <a:spLocks/>
          </p:cNvSpPr>
          <p:nvPr/>
        </p:nvSpPr>
        <p:spPr>
          <a:xfrm>
            <a:off x="457200" y="4239636"/>
            <a:ext cx="7620000" cy="904871"/>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What are some negative ways to respond that you might accidently choose?</a:t>
            </a:r>
          </a:p>
          <a:p>
            <a:pPr marL="114300" indent="0">
              <a:buFont typeface="Arial" pitchFamily="34" charset="0"/>
              <a:buNone/>
            </a:pPr>
            <a:endParaRPr lang="en-US" dirty="0"/>
          </a:p>
        </p:txBody>
      </p:sp>
      <p:sp>
        <p:nvSpPr>
          <p:cNvPr id="6" name="Content Placeholder 2">
            <a:extLst>
              <a:ext uri="{FF2B5EF4-FFF2-40B4-BE49-F238E27FC236}">
                <a16:creationId xmlns:a16="http://schemas.microsoft.com/office/drawing/2014/main" id="{DE08FF7F-AE1E-4653-B6C1-C94C7E078227}"/>
              </a:ext>
            </a:extLst>
          </p:cNvPr>
          <p:cNvSpPr txBox="1">
            <a:spLocks/>
          </p:cNvSpPr>
          <p:nvPr/>
        </p:nvSpPr>
        <p:spPr>
          <a:xfrm>
            <a:off x="457200" y="5932127"/>
            <a:ext cx="7620000" cy="52834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Should this go to the Equity office for a formal investigation?</a:t>
            </a:r>
          </a:p>
          <a:p>
            <a:pPr marL="114300" indent="0">
              <a:buFont typeface="Arial" pitchFamily="34" charset="0"/>
              <a:buNone/>
            </a:pPr>
            <a:endParaRPr lang="en-US" dirty="0"/>
          </a:p>
        </p:txBody>
      </p:sp>
    </p:spTree>
    <p:extLst>
      <p:ext uri="{BB962C8B-B14F-4D97-AF65-F5344CB8AC3E}">
        <p14:creationId xmlns:p14="http://schemas.microsoft.com/office/powerpoint/2010/main" val="272852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041C2-2C85-91A8-C395-69C68F198047}"/>
              </a:ext>
            </a:extLst>
          </p:cNvPr>
          <p:cNvSpPr>
            <a:spLocks noGrp="1"/>
          </p:cNvSpPr>
          <p:nvPr>
            <p:ph type="title"/>
          </p:nvPr>
        </p:nvSpPr>
        <p:spPr/>
        <p:txBody>
          <a:bodyPr/>
          <a:lstStyle/>
          <a:p>
            <a:r>
              <a:rPr lang="en-US" dirty="0"/>
              <a:t>Consider Options</a:t>
            </a:r>
          </a:p>
        </p:txBody>
      </p:sp>
      <p:sp>
        <p:nvSpPr>
          <p:cNvPr id="3" name="Content Placeholder 2">
            <a:extLst>
              <a:ext uri="{FF2B5EF4-FFF2-40B4-BE49-F238E27FC236}">
                <a16:creationId xmlns:a16="http://schemas.microsoft.com/office/drawing/2014/main" id="{94F79EA0-042E-9506-7D9B-1870A01B39BA}"/>
              </a:ext>
            </a:extLst>
          </p:cNvPr>
          <p:cNvSpPr>
            <a:spLocks noGrp="1"/>
          </p:cNvSpPr>
          <p:nvPr>
            <p:ph idx="1"/>
          </p:nvPr>
        </p:nvSpPr>
        <p:spPr/>
        <p:txBody>
          <a:bodyPr>
            <a:normAutofit fontScale="92500" lnSpcReduction="10000"/>
          </a:bodyPr>
          <a:lstStyle/>
          <a:p>
            <a:pPr marL="114300" indent="0">
              <a:buNone/>
            </a:pPr>
            <a:r>
              <a:rPr lang="en-US" b="1" dirty="0"/>
              <a:t>	Options</a:t>
            </a:r>
            <a:r>
              <a:rPr lang="en-US" dirty="0"/>
              <a:t>					</a:t>
            </a:r>
            <a:r>
              <a:rPr lang="en-US" b="1" dirty="0"/>
              <a:t>Result</a:t>
            </a:r>
          </a:p>
          <a:p>
            <a:pPr marL="114300" indent="0">
              <a:buNone/>
            </a:pPr>
            <a:endParaRPr lang="en-US" b="1" dirty="0"/>
          </a:p>
          <a:p>
            <a:r>
              <a:rPr lang="en-US" dirty="0"/>
              <a:t>Ignore				Nothing will change or 						gets worse</a:t>
            </a:r>
          </a:p>
          <a:p>
            <a:endParaRPr lang="en-US" dirty="0"/>
          </a:p>
          <a:p>
            <a:r>
              <a:rPr lang="en-US" dirty="0"/>
              <a:t>Avoid				Not possible due to work 						environment</a:t>
            </a:r>
          </a:p>
          <a:p>
            <a:endParaRPr lang="en-US" dirty="0"/>
          </a:p>
          <a:p>
            <a:r>
              <a:rPr lang="en-US" dirty="0"/>
              <a:t>Talk directly about problem		Might get better, or may 						get worse</a:t>
            </a:r>
          </a:p>
          <a:p>
            <a:endParaRPr lang="en-US" dirty="0"/>
          </a:p>
          <a:p>
            <a:r>
              <a:rPr lang="en-US" dirty="0"/>
              <a:t>Talk to supervisor                                 	 May be able to help, but 						will I get labeled a 						complainer?</a:t>
            </a:r>
          </a:p>
          <a:p>
            <a:pPr marL="114300" indent="0">
              <a:buNone/>
            </a:pPr>
            <a:endParaRPr lang="en-US" dirty="0"/>
          </a:p>
        </p:txBody>
      </p:sp>
    </p:spTree>
    <p:extLst>
      <p:ext uri="{BB962C8B-B14F-4D97-AF65-F5344CB8AC3E}">
        <p14:creationId xmlns:p14="http://schemas.microsoft.com/office/powerpoint/2010/main" val="3559755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6D98D-B14D-1A1B-9735-C9CAD05FA794}"/>
              </a:ext>
            </a:extLst>
          </p:cNvPr>
          <p:cNvSpPr>
            <a:spLocks noGrp="1"/>
          </p:cNvSpPr>
          <p:nvPr>
            <p:ph type="title"/>
          </p:nvPr>
        </p:nvSpPr>
        <p:spPr/>
        <p:txBody>
          <a:bodyPr/>
          <a:lstStyle/>
          <a:p>
            <a:r>
              <a:rPr lang="en-US" dirty="0"/>
              <a:t>Protecting yourself</a:t>
            </a:r>
          </a:p>
        </p:txBody>
      </p:sp>
      <p:sp>
        <p:nvSpPr>
          <p:cNvPr id="3" name="Content Placeholder 2">
            <a:extLst>
              <a:ext uri="{FF2B5EF4-FFF2-40B4-BE49-F238E27FC236}">
                <a16:creationId xmlns:a16="http://schemas.microsoft.com/office/drawing/2014/main" id="{A776317C-CB42-3228-6A4C-F625AB91AEEC}"/>
              </a:ext>
            </a:extLst>
          </p:cNvPr>
          <p:cNvSpPr>
            <a:spLocks noGrp="1"/>
          </p:cNvSpPr>
          <p:nvPr>
            <p:ph idx="1"/>
          </p:nvPr>
        </p:nvSpPr>
        <p:spPr/>
        <p:txBody>
          <a:bodyPr/>
          <a:lstStyle/>
          <a:p>
            <a:pPr marL="342900" indent="-342900" algn="l">
              <a:lnSpc>
                <a:spcPct val="90000"/>
              </a:lnSpc>
              <a:buFont typeface="Arial" pitchFamily="34" charset="0"/>
              <a:buChar char="•"/>
            </a:pPr>
            <a:r>
              <a:rPr lang="en-US" sz="3000" dirty="0">
                <a:solidFill>
                  <a:schemeClr val="tx1"/>
                </a:solidFill>
              </a:rPr>
              <a:t>Avoid jokes, words, phrases and gestures with sexual meaning.</a:t>
            </a:r>
          </a:p>
          <a:p>
            <a:pPr marL="342900" indent="-342900" algn="l">
              <a:lnSpc>
                <a:spcPct val="90000"/>
              </a:lnSpc>
              <a:buFont typeface="Arial" pitchFamily="34" charset="0"/>
              <a:buChar char="•"/>
            </a:pPr>
            <a:endParaRPr lang="en-US" sz="3000" dirty="0">
              <a:solidFill>
                <a:schemeClr val="tx1"/>
              </a:solidFill>
            </a:endParaRPr>
          </a:p>
          <a:p>
            <a:pPr marL="342900" indent="-342900" algn="l">
              <a:lnSpc>
                <a:spcPct val="90000"/>
              </a:lnSpc>
              <a:buFont typeface="Arial" pitchFamily="34" charset="0"/>
              <a:buChar char="•"/>
            </a:pPr>
            <a:r>
              <a:rPr lang="en-US" sz="3000" dirty="0">
                <a:solidFill>
                  <a:schemeClr val="tx1"/>
                </a:solidFill>
              </a:rPr>
              <a:t>Respect a person’s “personal space”.</a:t>
            </a:r>
          </a:p>
          <a:p>
            <a:pPr marL="342900" indent="-342900" algn="l">
              <a:lnSpc>
                <a:spcPct val="90000"/>
              </a:lnSpc>
              <a:buFont typeface="Arial" pitchFamily="34" charset="0"/>
              <a:buChar char="•"/>
            </a:pPr>
            <a:endParaRPr lang="en-US" sz="3000" dirty="0">
              <a:solidFill>
                <a:schemeClr val="tx1"/>
              </a:solidFill>
            </a:endParaRPr>
          </a:p>
          <a:p>
            <a:pPr marL="342900" indent="-342900" algn="l">
              <a:lnSpc>
                <a:spcPct val="90000"/>
              </a:lnSpc>
              <a:buFont typeface="Arial" pitchFamily="34" charset="0"/>
              <a:buChar char="•"/>
            </a:pPr>
            <a:r>
              <a:rPr lang="en-US" sz="3000" dirty="0">
                <a:solidFill>
                  <a:schemeClr val="tx1"/>
                </a:solidFill>
              </a:rPr>
              <a:t>Do not respond to seductive behavior.</a:t>
            </a:r>
          </a:p>
          <a:p>
            <a:pPr marL="342900" indent="-342900" algn="l">
              <a:lnSpc>
                <a:spcPct val="90000"/>
              </a:lnSpc>
              <a:buFont typeface="Arial" pitchFamily="34" charset="0"/>
              <a:buChar char="•"/>
            </a:pPr>
            <a:endParaRPr lang="en-US" sz="3000" dirty="0">
              <a:solidFill>
                <a:schemeClr val="tx1"/>
              </a:solidFill>
            </a:endParaRPr>
          </a:p>
          <a:p>
            <a:pPr marL="342900" indent="-342900" algn="l">
              <a:lnSpc>
                <a:spcPct val="90000"/>
              </a:lnSpc>
              <a:buFont typeface="Arial" pitchFamily="34" charset="0"/>
              <a:buChar char="•"/>
            </a:pPr>
            <a:r>
              <a:rPr lang="en-US" sz="3000" dirty="0">
                <a:solidFill>
                  <a:schemeClr val="tx1"/>
                </a:solidFill>
              </a:rPr>
              <a:t>Respectful behavior facilitates more productive workplace.</a:t>
            </a:r>
          </a:p>
          <a:p>
            <a:endParaRPr lang="en-US" dirty="0"/>
          </a:p>
        </p:txBody>
      </p:sp>
    </p:spTree>
    <p:extLst>
      <p:ext uri="{BB962C8B-B14F-4D97-AF65-F5344CB8AC3E}">
        <p14:creationId xmlns:p14="http://schemas.microsoft.com/office/powerpoint/2010/main" val="713720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05B41-03DE-4A08-848D-036C5BAB7477}"/>
              </a:ext>
            </a:extLst>
          </p:cNvPr>
          <p:cNvSpPr>
            <a:spLocks noGrp="1"/>
          </p:cNvSpPr>
          <p:nvPr>
            <p:ph type="title"/>
          </p:nvPr>
        </p:nvSpPr>
        <p:spPr/>
        <p:txBody>
          <a:bodyPr/>
          <a:lstStyle/>
          <a:p>
            <a:pPr algn="ctr"/>
            <a:r>
              <a:rPr lang="en-US" dirty="0"/>
              <a:t>DEIB </a:t>
            </a:r>
            <a:br>
              <a:rPr lang="en-US" dirty="0"/>
            </a:br>
            <a:r>
              <a:rPr lang="en-US" sz="3200" dirty="0"/>
              <a:t>Diversity, Equity, Inclusion, Belonging</a:t>
            </a:r>
            <a:endParaRPr lang="en-US" dirty="0"/>
          </a:p>
        </p:txBody>
      </p:sp>
      <p:pic>
        <p:nvPicPr>
          <p:cNvPr id="8" name="Picture 7" descr="A picture containing text, plot, line, screenshot&#10;&#10;Description automatically generated">
            <a:extLst>
              <a:ext uri="{FF2B5EF4-FFF2-40B4-BE49-F238E27FC236}">
                <a16:creationId xmlns:a16="http://schemas.microsoft.com/office/drawing/2014/main" id="{4A0A7734-A970-0296-1B67-F62E3FBF7436}"/>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61496" y="1814766"/>
            <a:ext cx="7002344" cy="4768596"/>
          </a:xfrm>
          <a:prstGeom prst="rect">
            <a:avLst/>
          </a:prstGeom>
        </p:spPr>
      </p:pic>
    </p:spTree>
    <p:extLst>
      <p:ext uri="{BB962C8B-B14F-4D97-AF65-F5344CB8AC3E}">
        <p14:creationId xmlns:p14="http://schemas.microsoft.com/office/powerpoint/2010/main" val="158507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font, screenshot, diagram&#10;&#10;Description automatically generated">
            <a:extLst>
              <a:ext uri="{FF2B5EF4-FFF2-40B4-BE49-F238E27FC236}">
                <a16:creationId xmlns:a16="http://schemas.microsoft.com/office/drawing/2014/main" id="{4B855897-5AEF-DB09-640E-B8E3BD556EE6}"/>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21887" y="64008"/>
            <a:ext cx="7162398" cy="6729984"/>
          </a:xfrm>
          <a:prstGeom prst="rect">
            <a:avLst/>
          </a:prstGeom>
        </p:spPr>
      </p:pic>
    </p:spTree>
    <p:extLst>
      <p:ext uri="{BB962C8B-B14F-4D97-AF65-F5344CB8AC3E}">
        <p14:creationId xmlns:p14="http://schemas.microsoft.com/office/powerpoint/2010/main" val="2483183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1A1BC-7A84-B7B9-3B6E-6CF7CC4A17C0}"/>
              </a:ext>
            </a:extLst>
          </p:cNvPr>
          <p:cNvSpPr>
            <a:spLocks noGrp="1"/>
          </p:cNvSpPr>
          <p:nvPr>
            <p:ph type="title"/>
          </p:nvPr>
        </p:nvSpPr>
        <p:spPr>
          <a:xfrm>
            <a:off x="457200" y="37555"/>
            <a:ext cx="7620000" cy="2358834"/>
          </a:xfrm>
        </p:spPr>
        <p:txBody>
          <a:bodyPr/>
          <a:lstStyle/>
          <a:p>
            <a:pPr algn="ctr"/>
            <a:r>
              <a:rPr lang="en-US" dirty="0"/>
              <a:t>“Microaggressions” </a:t>
            </a:r>
            <a:br>
              <a:rPr lang="en-US" dirty="0"/>
            </a:br>
            <a:r>
              <a:rPr lang="en-US" dirty="0"/>
              <a:t>and </a:t>
            </a:r>
            <a:br>
              <a:rPr lang="en-US" dirty="0"/>
            </a:br>
            <a:r>
              <a:rPr lang="en-US" dirty="0"/>
              <a:t>“Subtle Acts of Exclusion”</a:t>
            </a:r>
          </a:p>
        </p:txBody>
      </p:sp>
      <p:sp>
        <p:nvSpPr>
          <p:cNvPr id="6" name="TextBox 5">
            <a:extLst>
              <a:ext uri="{FF2B5EF4-FFF2-40B4-BE49-F238E27FC236}">
                <a16:creationId xmlns:a16="http://schemas.microsoft.com/office/drawing/2014/main" id="{E3E24DDF-972B-FB84-9604-ED4E49D1CC4C}"/>
              </a:ext>
            </a:extLst>
          </p:cNvPr>
          <p:cNvSpPr txBox="1"/>
          <p:nvPr/>
        </p:nvSpPr>
        <p:spPr>
          <a:xfrm>
            <a:off x="207264" y="2525751"/>
            <a:ext cx="8119872" cy="523220"/>
          </a:xfrm>
          <a:prstGeom prst="rect">
            <a:avLst/>
          </a:prstGeom>
          <a:noFill/>
        </p:spPr>
        <p:txBody>
          <a:bodyPr wrap="square">
            <a:spAutoFit/>
          </a:bodyPr>
          <a:lstStyle/>
          <a:p>
            <a:pPr marL="114300" indent="0">
              <a:buNone/>
            </a:pPr>
            <a:r>
              <a:rPr lang="en-US" sz="2800" i="1" dirty="0"/>
              <a:t>What are your thoughts on the following statements?</a:t>
            </a:r>
          </a:p>
        </p:txBody>
      </p:sp>
      <p:sp>
        <p:nvSpPr>
          <p:cNvPr id="8" name="TextBox 7">
            <a:extLst>
              <a:ext uri="{FF2B5EF4-FFF2-40B4-BE49-F238E27FC236}">
                <a16:creationId xmlns:a16="http://schemas.microsoft.com/office/drawing/2014/main" id="{601671F2-2ED7-3329-6F1A-D1D2E627AE6D}"/>
              </a:ext>
            </a:extLst>
          </p:cNvPr>
          <p:cNvSpPr txBox="1"/>
          <p:nvPr/>
        </p:nvSpPr>
        <p:spPr>
          <a:xfrm>
            <a:off x="457200" y="3416731"/>
            <a:ext cx="7552944" cy="830997"/>
          </a:xfrm>
          <a:prstGeom prst="rect">
            <a:avLst/>
          </a:prstGeom>
          <a:noFill/>
        </p:spPr>
        <p:txBody>
          <a:bodyPr wrap="square">
            <a:spAutoFit/>
          </a:bodyPr>
          <a:lstStyle/>
          <a:p>
            <a:pPr marL="114300" indent="0">
              <a:buNone/>
            </a:pPr>
            <a:r>
              <a:rPr lang="en-US" sz="2400" dirty="0"/>
              <a:t>1) “You should have learned this in your baby level Quantum Mechanics”</a:t>
            </a:r>
          </a:p>
        </p:txBody>
      </p:sp>
      <p:sp>
        <p:nvSpPr>
          <p:cNvPr id="9" name="TextBox 8">
            <a:extLst>
              <a:ext uri="{FF2B5EF4-FFF2-40B4-BE49-F238E27FC236}">
                <a16:creationId xmlns:a16="http://schemas.microsoft.com/office/drawing/2014/main" id="{E244C5CA-F06E-C1C8-5795-25E013063F03}"/>
              </a:ext>
            </a:extLst>
          </p:cNvPr>
          <p:cNvSpPr txBox="1"/>
          <p:nvPr/>
        </p:nvSpPr>
        <p:spPr>
          <a:xfrm>
            <a:off x="457200" y="4615488"/>
            <a:ext cx="7552944" cy="461665"/>
          </a:xfrm>
          <a:prstGeom prst="rect">
            <a:avLst/>
          </a:prstGeom>
          <a:noFill/>
        </p:spPr>
        <p:txBody>
          <a:bodyPr wrap="square">
            <a:spAutoFit/>
          </a:bodyPr>
          <a:lstStyle/>
          <a:p>
            <a:pPr marL="114300" indent="0">
              <a:buNone/>
            </a:pPr>
            <a:r>
              <a:rPr lang="en-US" sz="2400" dirty="0"/>
              <a:t>2) “Why don’t more people like you do physics?”</a:t>
            </a:r>
          </a:p>
        </p:txBody>
      </p:sp>
      <p:sp>
        <p:nvSpPr>
          <p:cNvPr id="10" name="TextBox 9">
            <a:extLst>
              <a:ext uri="{FF2B5EF4-FFF2-40B4-BE49-F238E27FC236}">
                <a16:creationId xmlns:a16="http://schemas.microsoft.com/office/drawing/2014/main" id="{F530F0B5-526E-6BC0-B1F7-2C3D210F2CA1}"/>
              </a:ext>
            </a:extLst>
          </p:cNvPr>
          <p:cNvSpPr txBox="1"/>
          <p:nvPr/>
        </p:nvSpPr>
        <p:spPr>
          <a:xfrm>
            <a:off x="457200" y="5444913"/>
            <a:ext cx="7552944" cy="1200329"/>
          </a:xfrm>
          <a:prstGeom prst="rect">
            <a:avLst/>
          </a:prstGeom>
          <a:noFill/>
        </p:spPr>
        <p:txBody>
          <a:bodyPr wrap="square">
            <a:spAutoFit/>
          </a:bodyPr>
          <a:lstStyle/>
          <a:p>
            <a:pPr marL="114300" indent="0">
              <a:buNone/>
            </a:pPr>
            <a:r>
              <a:rPr lang="en-US" sz="2400" dirty="0"/>
              <a:t>3) “Your name is interesting.  I have never met a person with a name like that.  How were you able to make it here?</a:t>
            </a:r>
          </a:p>
        </p:txBody>
      </p:sp>
    </p:spTree>
    <p:extLst>
      <p:ext uri="{BB962C8B-B14F-4D97-AF65-F5344CB8AC3E}">
        <p14:creationId xmlns:p14="http://schemas.microsoft.com/office/powerpoint/2010/main" val="2551776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get help:</a:t>
            </a:r>
          </a:p>
        </p:txBody>
      </p:sp>
      <p:sp>
        <p:nvSpPr>
          <p:cNvPr id="3" name="Content Placeholder 2"/>
          <p:cNvSpPr>
            <a:spLocks noGrp="1"/>
          </p:cNvSpPr>
          <p:nvPr>
            <p:ph idx="1"/>
          </p:nvPr>
        </p:nvSpPr>
        <p:spPr/>
        <p:txBody>
          <a:bodyPr>
            <a:normAutofit/>
          </a:bodyPr>
          <a:lstStyle/>
          <a:p>
            <a:pPr marL="114300" indent="0">
              <a:buNone/>
            </a:pPr>
            <a:r>
              <a:rPr lang="en-US" sz="3200" dirty="0"/>
              <a:t>Even innocent situations can escalate beyond awkward conversations.</a:t>
            </a:r>
            <a:endParaRPr lang="en-US" sz="3200" i="1" dirty="0"/>
          </a:p>
          <a:p>
            <a:pPr marL="114300" indent="0">
              <a:buNone/>
            </a:pPr>
            <a:endParaRPr lang="en-US" sz="3200" i="1" dirty="0"/>
          </a:p>
          <a:p>
            <a:pPr marL="114300" indent="0">
              <a:buNone/>
            </a:pPr>
            <a:r>
              <a:rPr lang="en-US" sz="3200" dirty="0"/>
              <a:t>If anyone is repeatedly making you uncomfortable and testing your boundaries, you should ask for help.</a:t>
            </a:r>
          </a:p>
        </p:txBody>
      </p:sp>
    </p:spTree>
    <p:extLst>
      <p:ext uri="{BB962C8B-B14F-4D97-AF65-F5344CB8AC3E}">
        <p14:creationId xmlns:p14="http://schemas.microsoft.com/office/powerpoint/2010/main" val="36286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4" y="-114300"/>
            <a:ext cx="7620000" cy="1143000"/>
          </a:xfrm>
        </p:spPr>
        <p:txBody>
          <a:bodyPr/>
          <a:lstStyle/>
          <a:p>
            <a:r>
              <a:rPr lang="en-US" dirty="0"/>
              <a:t>Where to get help:</a:t>
            </a:r>
          </a:p>
        </p:txBody>
      </p:sp>
      <p:sp>
        <p:nvSpPr>
          <p:cNvPr id="3" name="Content Placeholder 2"/>
          <p:cNvSpPr>
            <a:spLocks noGrp="1"/>
          </p:cNvSpPr>
          <p:nvPr>
            <p:ph idx="1"/>
          </p:nvPr>
        </p:nvSpPr>
        <p:spPr>
          <a:xfrm>
            <a:off x="2189018" y="1089891"/>
            <a:ext cx="7462981" cy="5310909"/>
          </a:xfrm>
        </p:spPr>
        <p:txBody>
          <a:bodyPr>
            <a:normAutofit fontScale="70000" lnSpcReduction="20000"/>
          </a:bodyPr>
          <a:lstStyle/>
          <a:p>
            <a:pPr marL="114300" indent="0">
              <a:buNone/>
            </a:pPr>
            <a:r>
              <a:rPr lang="en-US" dirty="0"/>
              <a:t>UK Campus police </a:t>
            </a:r>
          </a:p>
          <a:p>
            <a:pPr marL="114300" indent="0">
              <a:buNone/>
            </a:pPr>
            <a:r>
              <a:rPr lang="en-US" dirty="0">
                <a:hlinkClick r:id="rId2"/>
              </a:rPr>
              <a:t>https://www.uky.edu/police/</a:t>
            </a:r>
            <a:r>
              <a:rPr lang="en-US" dirty="0"/>
              <a:t> </a:t>
            </a:r>
          </a:p>
          <a:p>
            <a:pPr marL="114300" indent="0">
              <a:buNone/>
            </a:pPr>
            <a:r>
              <a:rPr lang="en-US" dirty="0"/>
              <a:t>Emergency 911,  Non-Emergency (859) 257-8573</a:t>
            </a:r>
          </a:p>
          <a:p>
            <a:pPr marL="114300" indent="0">
              <a:buNone/>
            </a:pPr>
            <a:r>
              <a:rPr lang="en-US" sz="2400" dirty="0">
                <a:solidFill>
                  <a:srgbClr val="FF0000"/>
                </a:solidFill>
              </a:rPr>
              <a:t>“LiveSafe” App</a:t>
            </a:r>
          </a:p>
          <a:p>
            <a:pPr marL="114300" indent="0">
              <a:buNone/>
            </a:pPr>
            <a:r>
              <a:rPr lang="en-US" dirty="0"/>
              <a:t> </a:t>
            </a:r>
          </a:p>
          <a:p>
            <a:pPr marL="114300" indent="0">
              <a:buNone/>
            </a:pPr>
            <a:r>
              <a:rPr lang="en-US" dirty="0"/>
              <a:t> </a:t>
            </a:r>
          </a:p>
          <a:p>
            <a:pPr marL="114300" indent="0">
              <a:buNone/>
            </a:pPr>
            <a:r>
              <a:rPr lang="en-US" dirty="0"/>
              <a:t>Office of Equity and Equal Opportunity </a:t>
            </a:r>
          </a:p>
          <a:p>
            <a:pPr marL="114300" indent="0">
              <a:buNone/>
            </a:pPr>
            <a:r>
              <a:rPr lang="en-US" dirty="0">
                <a:hlinkClick r:id="rId3"/>
              </a:rPr>
              <a:t>https://www.uky.edu/eeo/</a:t>
            </a:r>
            <a:r>
              <a:rPr lang="en-US" dirty="0"/>
              <a:t> </a:t>
            </a:r>
          </a:p>
          <a:p>
            <a:pPr marL="114300" indent="0">
              <a:buNone/>
            </a:pPr>
            <a:r>
              <a:rPr lang="en-US" dirty="0"/>
              <a:t>(859) 257-8927  </a:t>
            </a:r>
            <a:r>
              <a:rPr lang="en-US" dirty="0">
                <a:hlinkClick r:id="rId4"/>
              </a:rPr>
              <a:t>AskEO@email.uky.edu</a:t>
            </a:r>
            <a:endParaRPr lang="en-US" dirty="0"/>
          </a:p>
          <a:p>
            <a:pPr marL="114300" indent="0">
              <a:buNone/>
            </a:pPr>
            <a:endParaRPr lang="en-US" dirty="0"/>
          </a:p>
          <a:p>
            <a:pPr marL="114300" indent="0">
              <a:buNone/>
            </a:pPr>
            <a:endParaRPr lang="en-US" dirty="0"/>
          </a:p>
          <a:p>
            <a:pPr marL="114300" indent="0">
              <a:buNone/>
            </a:pPr>
            <a:r>
              <a:rPr lang="en-US" dirty="0"/>
              <a:t>Violence Intervention and Prevention Center (VIP)</a:t>
            </a:r>
          </a:p>
          <a:p>
            <a:pPr marL="114300" indent="0">
              <a:buNone/>
            </a:pPr>
            <a:r>
              <a:rPr lang="en-US" dirty="0">
                <a:hlinkClick r:id="rId5"/>
              </a:rPr>
              <a:t>https://www.uky.edu/vipcenter/</a:t>
            </a:r>
            <a:r>
              <a:rPr lang="en-US" dirty="0"/>
              <a:t> </a:t>
            </a:r>
          </a:p>
          <a:p>
            <a:pPr marL="114300" indent="0">
              <a:buNone/>
            </a:pPr>
            <a:r>
              <a:rPr lang="en-US" dirty="0"/>
              <a:t>(859) 257-3574   </a:t>
            </a:r>
            <a:r>
              <a:rPr lang="en-US" dirty="0">
                <a:hlinkClick r:id="rId6"/>
              </a:rPr>
              <a:t>vipcenter@uky.edu</a:t>
            </a:r>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r>
              <a:rPr lang="en-US" dirty="0"/>
              <a:t>REU director - Dr. Crawford (</a:t>
            </a:r>
            <a:r>
              <a:rPr lang="en-US" dirty="0">
                <a:hlinkClick r:id="rId7"/>
              </a:rPr>
              <a:t>cbcraw2@g.uky.edu</a:t>
            </a:r>
            <a:r>
              <a:rPr lang="en-US" dirty="0"/>
              <a:t>) </a:t>
            </a:r>
          </a:p>
          <a:p>
            <a:pPr marL="114300" indent="0">
              <a:buNone/>
            </a:pPr>
            <a:r>
              <a:rPr lang="en-US" dirty="0"/>
              <a:t>Department Chair – Dr. Plaster (</a:t>
            </a:r>
            <a:r>
              <a:rPr lang="en-US" dirty="0">
                <a:hlinkClick r:id="rId8"/>
              </a:rPr>
              <a:t>brad.plaster@uky.edu</a:t>
            </a:r>
            <a:r>
              <a:rPr lang="en-US" dirty="0"/>
              <a:t>)</a:t>
            </a:r>
          </a:p>
          <a:p>
            <a:pPr marL="114300" indent="0">
              <a:buNone/>
            </a:pPr>
            <a:r>
              <a:rPr lang="en-US" dirty="0"/>
              <a:t>Associate Chair - Dr. Murthy (</a:t>
            </a:r>
            <a:r>
              <a:rPr lang="en-US" b="0" i="0" dirty="0">
                <a:solidFill>
                  <a:srgbClr val="303030"/>
                </a:solidFill>
                <a:effectLst/>
                <a:latin typeface="Usual"/>
                <a:hlinkClick r:id="rId9"/>
              </a:rPr>
              <a:t>murthy@g.uky.edu</a:t>
            </a:r>
            <a:r>
              <a:rPr lang="en-US" dirty="0"/>
              <a:t>)</a:t>
            </a:r>
          </a:p>
          <a:p>
            <a:pPr marL="114300" indent="0">
              <a:buNone/>
            </a:pPr>
            <a:r>
              <a:rPr lang="en-US" dirty="0"/>
              <a:t>Dr. Brown (</a:t>
            </a:r>
            <a:r>
              <a:rPr lang="en-US" dirty="0">
                <a:hlinkClick r:id="rId10"/>
              </a:rPr>
              <a:t>max.brown@uky.edu</a:t>
            </a:r>
            <a:r>
              <a:rPr lang="en-US" dirty="0"/>
              <a:t>)</a:t>
            </a:r>
          </a:p>
          <a:p>
            <a:pPr marL="114300" indent="0">
              <a:buNone/>
            </a:pPr>
            <a:r>
              <a:rPr lang="en-US" dirty="0"/>
              <a:t>Dr. Ankrah (</a:t>
            </a:r>
            <a:r>
              <a:rPr lang="en-US" dirty="0">
                <a:hlinkClick r:id="rId11"/>
              </a:rPr>
              <a:t>maxwell.Ankrah@uky.edu</a:t>
            </a:r>
            <a:r>
              <a:rPr lang="en-US" dirty="0"/>
              <a:t>)</a:t>
            </a:r>
          </a:p>
          <a:p>
            <a:pPr marL="114300" indent="0">
              <a:buNone/>
            </a:pPr>
            <a:endParaRPr lang="en-US" dirty="0"/>
          </a:p>
          <a:p>
            <a:pPr marL="114300" indent="0">
              <a:buNone/>
            </a:pPr>
            <a:endParaRPr lang="en-US" dirty="0"/>
          </a:p>
          <a:p>
            <a:pPr marL="114300" indent="0">
              <a:buNone/>
            </a:pPr>
            <a:endParaRPr lang="en-US" dirty="0"/>
          </a:p>
        </p:txBody>
      </p:sp>
      <p:sp>
        <p:nvSpPr>
          <p:cNvPr id="4" name="TextBox 3">
            <a:extLst>
              <a:ext uri="{FF2B5EF4-FFF2-40B4-BE49-F238E27FC236}">
                <a16:creationId xmlns:a16="http://schemas.microsoft.com/office/drawing/2014/main" id="{3B1565B2-2E1E-4029-880E-3024C261571B}"/>
              </a:ext>
            </a:extLst>
          </p:cNvPr>
          <p:cNvSpPr txBox="1"/>
          <p:nvPr/>
        </p:nvSpPr>
        <p:spPr>
          <a:xfrm>
            <a:off x="390237" y="1378962"/>
            <a:ext cx="1754909" cy="461665"/>
          </a:xfrm>
          <a:prstGeom prst="rect">
            <a:avLst/>
          </a:prstGeom>
          <a:noFill/>
        </p:spPr>
        <p:txBody>
          <a:bodyPr wrap="square" rtlCol="0">
            <a:spAutoFit/>
          </a:bodyPr>
          <a:lstStyle/>
          <a:p>
            <a:r>
              <a:rPr lang="en-US" sz="2400" dirty="0"/>
              <a:t>Emergency:</a:t>
            </a:r>
          </a:p>
        </p:txBody>
      </p:sp>
      <p:sp>
        <p:nvSpPr>
          <p:cNvPr id="5" name="TextBox 4">
            <a:extLst>
              <a:ext uri="{FF2B5EF4-FFF2-40B4-BE49-F238E27FC236}">
                <a16:creationId xmlns:a16="http://schemas.microsoft.com/office/drawing/2014/main" id="{EB1DE0A0-0832-4ACA-B1A5-F3D50510E892}"/>
              </a:ext>
            </a:extLst>
          </p:cNvPr>
          <p:cNvSpPr txBox="1"/>
          <p:nvPr/>
        </p:nvSpPr>
        <p:spPr>
          <a:xfrm>
            <a:off x="92362" y="2477658"/>
            <a:ext cx="2096656" cy="646331"/>
          </a:xfrm>
          <a:prstGeom prst="rect">
            <a:avLst/>
          </a:prstGeom>
          <a:noFill/>
        </p:spPr>
        <p:txBody>
          <a:bodyPr wrap="square" rtlCol="0">
            <a:spAutoFit/>
          </a:bodyPr>
          <a:lstStyle/>
          <a:p>
            <a:pPr algn="ctr"/>
            <a:r>
              <a:rPr lang="en-US" dirty="0"/>
              <a:t>Formal complaints &amp; Investigations:</a:t>
            </a:r>
          </a:p>
        </p:txBody>
      </p:sp>
      <p:sp>
        <p:nvSpPr>
          <p:cNvPr id="6" name="TextBox 5">
            <a:extLst>
              <a:ext uri="{FF2B5EF4-FFF2-40B4-BE49-F238E27FC236}">
                <a16:creationId xmlns:a16="http://schemas.microsoft.com/office/drawing/2014/main" id="{8E650E83-2D63-43CA-BFA9-710608BFD044}"/>
              </a:ext>
            </a:extLst>
          </p:cNvPr>
          <p:cNvSpPr txBox="1"/>
          <p:nvPr/>
        </p:nvSpPr>
        <p:spPr>
          <a:xfrm>
            <a:off x="92362" y="3598206"/>
            <a:ext cx="2096656" cy="646331"/>
          </a:xfrm>
          <a:prstGeom prst="rect">
            <a:avLst/>
          </a:prstGeom>
          <a:noFill/>
        </p:spPr>
        <p:txBody>
          <a:bodyPr wrap="square" rtlCol="0">
            <a:spAutoFit/>
          </a:bodyPr>
          <a:lstStyle/>
          <a:p>
            <a:pPr algn="ctr"/>
            <a:r>
              <a:rPr lang="en-US" dirty="0"/>
              <a:t>Trained </a:t>
            </a:r>
            <a:r>
              <a:rPr lang="en-US" dirty="0">
                <a:solidFill>
                  <a:srgbClr val="FF0000"/>
                </a:solidFill>
              </a:rPr>
              <a:t>Confidential</a:t>
            </a:r>
            <a:r>
              <a:rPr lang="en-US" dirty="0"/>
              <a:t> Resources</a:t>
            </a:r>
          </a:p>
        </p:txBody>
      </p:sp>
      <p:sp>
        <p:nvSpPr>
          <p:cNvPr id="7" name="TextBox 6">
            <a:extLst>
              <a:ext uri="{FF2B5EF4-FFF2-40B4-BE49-F238E27FC236}">
                <a16:creationId xmlns:a16="http://schemas.microsoft.com/office/drawing/2014/main" id="{3FBDC65E-1DE3-4C0E-86A7-004FB7E4D1DE}"/>
              </a:ext>
            </a:extLst>
          </p:cNvPr>
          <p:cNvSpPr txBox="1"/>
          <p:nvPr/>
        </p:nvSpPr>
        <p:spPr>
          <a:xfrm>
            <a:off x="-53111" y="4906535"/>
            <a:ext cx="2387602" cy="923330"/>
          </a:xfrm>
          <a:prstGeom prst="rect">
            <a:avLst/>
          </a:prstGeom>
          <a:noFill/>
        </p:spPr>
        <p:txBody>
          <a:bodyPr wrap="square" rtlCol="0">
            <a:spAutoFit/>
          </a:bodyPr>
          <a:lstStyle/>
          <a:p>
            <a:pPr algn="ctr"/>
            <a:r>
              <a:rPr lang="en-US" dirty="0"/>
              <a:t>Understand Physics, however</a:t>
            </a:r>
          </a:p>
          <a:p>
            <a:pPr algn="ctr"/>
            <a:r>
              <a:rPr lang="en-US" dirty="0"/>
              <a:t>Mandatory Reporters</a:t>
            </a:r>
          </a:p>
        </p:txBody>
      </p:sp>
    </p:spTree>
    <p:extLst>
      <p:ext uri="{BB962C8B-B14F-4D97-AF65-F5344CB8AC3E}">
        <p14:creationId xmlns:p14="http://schemas.microsoft.com/office/powerpoint/2010/main" val="537907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4" y="-114300"/>
            <a:ext cx="7620000" cy="1143000"/>
          </a:xfrm>
        </p:spPr>
        <p:txBody>
          <a:bodyPr/>
          <a:lstStyle/>
          <a:p>
            <a:r>
              <a:rPr lang="en-US" dirty="0"/>
              <a:t>Where to get help:</a:t>
            </a:r>
          </a:p>
        </p:txBody>
      </p:sp>
      <p:sp>
        <p:nvSpPr>
          <p:cNvPr id="3" name="Content Placeholder 2"/>
          <p:cNvSpPr>
            <a:spLocks noGrp="1"/>
          </p:cNvSpPr>
          <p:nvPr>
            <p:ph idx="1"/>
          </p:nvPr>
        </p:nvSpPr>
        <p:spPr>
          <a:xfrm>
            <a:off x="2189018" y="1089891"/>
            <a:ext cx="7462981" cy="5310909"/>
          </a:xfrm>
        </p:spPr>
        <p:txBody>
          <a:bodyPr>
            <a:normAutofit fontScale="70000" lnSpcReduction="20000"/>
          </a:bodyPr>
          <a:lstStyle/>
          <a:p>
            <a:pPr marL="114300" indent="0">
              <a:buNone/>
            </a:pPr>
            <a:r>
              <a:rPr lang="en-US" dirty="0"/>
              <a:t>UK Campus police </a:t>
            </a:r>
          </a:p>
          <a:p>
            <a:pPr marL="114300" indent="0">
              <a:buNone/>
            </a:pPr>
            <a:r>
              <a:rPr lang="en-US" dirty="0">
                <a:hlinkClick r:id="rId2"/>
              </a:rPr>
              <a:t>https://www.uky.edu/police/</a:t>
            </a:r>
            <a:r>
              <a:rPr lang="en-US" dirty="0"/>
              <a:t> </a:t>
            </a:r>
          </a:p>
          <a:p>
            <a:pPr marL="114300" indent="0">
              <a:buNone/>
            </a:pPr>
            <a:r>
              <a:rPr lang="en-US" dirty="0"/>
              <a:t>Emergency 911,  Non-Emergency (859) 257-8573</a:t>
            </a:r>
          </a:p>
          <a:p>
            <a:pPr marL="114300" indent="0">
              <a:buNone/>
            </a:pPr>
            <a:r>
              <a:rPr lang="en-US" sz="2400" dirty="0">
                <a:solidFill>
                  <a:srgbClr val="FF0000"/>
                </a:solidFill>
              </a:rPr>
              <a:t>“LiveSafe” App</a:t>
            </a:r>
          </a:p>
          <a:p>
            <a:pPr marL="114300" indent="0">
              <a:buNone/>
            </a:pPr>
            <a:r>
              <a:rPr lang="en-US" dirty="0"/>
              <a:t> </a:t>
            </a:r>
          </a:p>
          <a:p>
            <a:pPr marL="114300" indent="0">
              <a:buNone/>
            </a:pPr>
            <a:r>
              <a:rPr lang="en-US" dirty="0"/>
              <a:t> </a:t>
            </a:r>
          </a:p>
          <a:p>
            <a:pPr marL="114300" indent="0">
              <a:buNone/>
            </a:pPr>
            <a:r>
              <a:rPr lang="en-US" dirty="0"/>
              <a:t>Office of Equity and Equal Opportunity </a:t>
            </a:r>
          </a:p>
          <a:p>
            <a:pPr marL="114300" indent="0">
              <a:buNone/>
            </a:pPr>
            <a:r>
              <a:rPr lang="en-US" dirty="0">
                <a:hlinkClick r:id="rId3"/>
              </a:rPr>
              <a:t>https://www.uky.edu/eeo/</a:t>
            </a:r>
            <a:r>
              <a:rPr lang="en-US" dirty="0"/>
              <a:t> </a:t>
            </a:r>
          </a:p>
          <a:p>
            <a:pPr marL="114300" indent="0">
              <a:buNone/>
            </a:pPr>
            <a:r>
              <a:rPr lang="en-US" dirty="0"/>
              <a:t>(859) 257-8927  </a:t>
            </a:r>
            <a:r>
              <a:rPr lang="en-US" dirty="0">
                <a:hlinkClick r:id="rId4"/>
              </a:rPr>
              <a:t>AskEO@email.uky.edu</a:t>
            </a:r>
            <a:endParaRPr lang="en-US" dirty="0"/>
          </a:p>
          <a:p>
            <a:pPr marL="114300" indent="0">
              <a:buNone/>
            </a:pPr>
            <a:endParaRPr lang="en-US" dirty="0"/>
          </a:p>
          <a:p>
            <a:pPr marL="114300" indent="0">
              <a:buNone/>
            </a:pPr>
            <a:endParaRPr lang="en-US" dirty="0"/>
          </a:p>
          <a:p>
            <a:pPr marL="114300" indent="0">
              <a:buNone/>
            </a:pPr>
            <a:r>
              <a:rPr lang="en-US" dirty="0"/>
              <a:t>Violence Intervention and Prevention Center (VIP)</a:t>
            </a:r>
          </a:p>
          <a:p>
            <a:pPr marL="114300" indent="0">
              <a:buNone/>
            </a:pPr>
            <a:r>
              <a:rPr lang="en-US" dirty="0">
                <a:hlinkClick r:id="rId5"/>
              </a:rPr>
              <a:t>https://www.uky.edu/vipcenter/</a:t>
            </a:r>
            <a:r>
              <a:rPr lang="en-US" dirty="0"/>
              <a:t> </a:t>
            </a:r>
          </a:p>
          <a:p>
            <a:pPr marL="114300" indent="0">
              <a:buNone/>
            </a:pPr>
            <a:r>
              <a:rPr lang="en-US" dirty="0"/>
              <a:t>(859) 257-3574   </a:t>
            </a:r>
            <a:r>
              <a:rPr lang="en-US" dirty="0">
                <a:hlinkClick r:id="rId6"/>
              </a:rPr>
              <a:t>vipcenter@uky.edu</a:t>
            </a:r>
            <a:endParaRPr lang="en-US" dirty="0"/>
          </a:p>
          <a:p>
            <a:pPr marL="114300" indent="0">
              <a:buNone/>
            </a:pPr>
            <a:endParaRPr lang="en-US" dirty="0"/>
          </a:p>
          <a:p>
            <a:pPr marL="114300" indent="0">
              <a:buNone/>
            </a:pPr>
            <a:endParaRPr lang="en-US" dirty="0"/>
          </a:p>
          <a:p>
            <a:pPr marL="114300" indent="0">
              <a:buNone/>
            </a:pPr>
            <a:endParaRPr lang="en-US" dirty="0"/>
          </a:p>
          <a:p>
            <a:pPr marL="114300" indent="0">
              <a:buNone/>
            </a:pPr>
            <a:r>
              <a:rPr lang="en-US" dirty="0"/>
              <a:t>REU director - Dr. Crawford (</a:t>
            </a:r>
            <a:r>
              <a:rPr lang="en-US" dirty="0">
                <a:hlinkClick r:id="rId7"/>
              </a:rPr>
              <a:t>cbcraw2@g.uky.edu</a:t>
            </a:r>
            <a:r>
              <a:rPr lang="en-US" dirty="0"/>
              <a:t>) </a:t>
            </a:r>
          </a:p>
          <a:p>
            <a:pPr marL="114300" indent="0">
              <a:buNone/>
            </a:pPr>
            <a:r>
              <a:rPr lang="en-US" dirty="0"/>
              <a:t>Department Chair – Dr. Plaster (</a:t>
            </a:r>
            <a:r>
              <a:rPr lang="en-US" dirty="0">
                <a:hlinkClick r:id="rId8"/>
              </a:rPr>
              <a:t>brad.plaster@uky.edu</a:t>
            </a:r>
            <a:r>
              <a:rPr lang="en-US" dirty="0"/>
              <a:t>)</a:t>
            </a:r>
          </a:p>
          <a:p>
            <a:pPr marL="114300" indent="0">
              <a:buNone/>
            </a:pPr>
            <a:r>
              <a:rPr lang="en-US" dirty="0"/>
              <a:t>Associate Chair - Dr. Murthy (</a:t>
            </a:r>
            <a:r>
              <a:rPr lang="en-US" b="0" i="0" dirty="0">
                <a:solidFill>
                  <a:srgbClr val="303030"/>
                </a:solidFill>
                <a:effectLst/>
                <a:latin typeface="Usual"/>
                <a:hlinkClick r:id="rId9"/>
              </a:rPr>
              <a:t>murthy@g.uky.edu</a:t>
            </a:r>
            <a:r>
              <a:rPr lang="en-US" dirty="0"/>
              <a:t>)</a:t>
            </a:r>
          </a:p>
          <a:p>
            <a:pPr marL="114300" indent="0">
              <a:buNone/>
            </a:pPr>
            <a:r>
              <a:rPr lang="en-US" dirty="0"/>
              <a:t>Dr. Brown (</a:t>
            </a:r>
            <a:r>
              <a:rPr lang="en-US" dirty="0">
                <a:hlinkClick r:id="rId10"/>
              </a:rPr>
              <a:t>max.brown@uky.edu</a:t>
            </a:r>
            <a:r>
              <a:rPr lang="en-US" dirty="0"/>
              <a:t>)</a:t>
            </a:r>
          </a:p>
          <a:p>
            <a:pPr marL="114300" indent="0">
              <a:buNone/>
            </a:pPr>
            <a:r>
              <a:rPr lang="en-US" dirty="0"/>
              <a:t>Dr. Ankrah (</a:t>
            </a:r>
            <a:r>
              <a:rPr lang="en-US" dirty="0">
                <a:hlinkClick r:id="rId11"/>
              </a:rPr>
              <a:t>maxwell.Ankrah@uky.edu</a:t>
            </a:r>
            <a:r>
              <a:rPr lang="en-US" dirty="0"/>
              <a:t>)</a:t>
            </a:r>
          </a:p>
          <a:p>
            <a:pPr marL="114300" indent="0">
              <a:buNone/>
            </a:pPr>
            <a:endParaRPr lang="en-US" dirty="0"/>
          </a:p>
          <a:p>
            <a:pPr marL="114300" indent="0">
              <a:buNone/>
            </a:pPr>
            <a:endParaRPr lang="en-US" dirty="0"/>
          </a:p>
          <a:p>
            <a:pPr marL="114300" indent="0">
              <a:buNone/>
            </a:pPr>
            <a:endParaRPr lang="en-US" dirty="0"/>
          </a:p>
        </p:txBody>
      </p:sp>
      <p:sp>
        <p:nvSpPr>
          <p:cNvPr id="4" name="TextBox 3">
            <a:extLst>
              <a:ext uri="{FF2B5EF4-FFF2-40B4-BE49-F238E27FC236}">
                <a16:creationId xmlns:a16="http://schemas.microsoft.com/office/drawing/2014/main" id="{3B1565B2-2E1E-4029-880E-3024C261571B}"/>
              </a:ext>
            </a:extLst>
          </p:cNvPr>
          <p:cNvSpPr txBox="1"/>
          <p:nvPr/>
        </p:nvSpPr>
        <p:spPr>
          <a:xfrm>
            <a:off x="390237" y="1378962"/>
            <a:ext cx="1754909" cy="461665"/>
          </a:xfrm>
          <a:prstGeom prst="rect">
            <a:avLst/>
          </a:prstGeom>
          <a:noFill/>
        </p:spPr>
        <p:txBody>
          <a:bodyPr wrap="square" rtlCol="0">
            <a:spAutoFit/>
          </a:bodyPr>
          <a:lstStyle/>
          <a:p>
            <a:r>
              <a:rPr lang="en-US" sz="2400" dirty="0"/>
              <a:t>Emergency:</a:t>
            </a:r>
          </a:p>
        </p:txBody>
      </p:sp>
      <p:sp>
        <p:nvSpPr>
          <p:cNvPr id="5" name="TextBox 4">
            <a:extLst>
              <a:ext uri="{FF2B5EF4-FFF2-40B4-BE49-F238E27FC236}">
                <a16:creationId xmlns:a16="http://schemas.microsoft.com/office/drawing/2014/main" id="{EB1DE0A0-0832-4ACA-B1A5-F3D50510E892}"/>
              </a:ext>
            </a:extLst>
          </p:cNvPr>
          <p:cNvSpPr txBox="1"/>
          <p:nvPr/>
        </p:nvSpPr>
        <p:spPr>
          <a:xfrm>
            <a:off x="92362" y="2477658"/>
            <a:ext cx="2096656" cy="646331"/>
          </a:xfrm>
          <a:prstGeom prst="rect">
            <a:avLst/>
          </a:prstGeom>
          <a:noFill/>
        </p:spPr>
        <p:txBody>
          <a:bodyPr wrap="square" rtlCol="0">
            <a:spAutoFit/>
          </a:bodyPr>
          <a:lstStyle/>
          <a:p>
            <a:pPr algn="ctr"/>
            <a:r>
              <a:rPr lang="en-US" dirty="0"/>
              <a:t>Formal complaints &amp; Investigations:</a:t>
            </a:r>
          </a:p>
        </p:txBody>
      </p:sp>
      <p:sp>
        <p:nvSpPr>
          <p:cNvPr id="6" name="TextBox 5">
            <a:extLst>
              <a:ext uri="{FF2B5EF4-FFF2-40B4-BE49-F238E27FC236}">
                <a16:creationId xmlns:a16="http://schemas.microsoft.com/office/drawing/2014/main" id="{8E650E83-2D63-43CA-BFA9-710608BFD044}"/>
              </a:ext>
            </a:extLst>
          </p:cNvPr>
          <p:cNvSpPr txBox="1"/>
          <p:nvPr/>
        </p:nvSpPr>
        <p:spPr>
          <a:xfrm>
            <a:off x="92362" y="3598206"/>
            <a:ext cx="2096656" cy="646331"/>
          </a:xfrm>
          <a:prstGeom prst="rect">
            <a:avLst/>
          </a:prstGeom>
          <a:noFill/>
        </p:spPr>
        <p:txBody>
          <a:bodyPr wrap="square" rtlCol="0">
            <a:spAutoFit/>
          </a:bodyPr>
          <a:lstStyle/>
          <a:p>
            <a:pPr algn="ctr"/>
            <a:r>
              <a:rPr lang="en-US" dirty="0"/>
              <a:t>Trained </a:t>
            </a:r>
            <a:r>
              <a:rPr lang="en-US" dirty="0">
                <a:solidFill>
                  <a:srgbClr val="FF0000"/>
                </a:solidFill>
              </a:rPr>
              <a:t>Confidential</a:t>
            </a:r>
            <a:r>
              <a:rPr lang="en-US" dirty="0"/>
              <a:t> Resources</a:t>
            </a:r>
          </a:p>
        </p:txBody>
      </p:sp>
      <p:sp>
        <p:nvSpPr>
          <p:cNvPr id="7" name="TextBox 6">
            <a:extLst>
              <a:ext uri="{FF2B5EF4-FFF2-40B4-BE49-F238E27FC236}">
                <a16:creationId xmlns:a16="http://schemas.microsoft.com/office/drawing/2014/main" id="{3FBDC65E-1DE3-4C0E-86A7-004FB7E4D1DE}"/>
              </a:ext>
            </a:extLst>
          </p:cNvPr>
          <p:cNvSpPr txBox="1"/>
          <p:nvPr/>
        </p:nvSpPr>
        <p:spPr>
          <a:xfrm>
            <a:off x="-53111" y="4906535"/>
            <a:ext cx="2387602" cy="923330"/>
          </a:xfrm>
          <a:prstGeom prst="rect">
            <a:avLst/>
          </a:prstGeom>
          <a:noFill/>
        </p:spPr>
        <p:txBody>
          <a:bodyPr wrap="square" rtlCol="0">
            <a:spAutoFit/>
          </a:bodyPr>
          <a:lstStyle/>
          <a:p>
            <a:pPr algn="ctr"/>
            <a:r>
              <a:rPr lang="en-US" dirty="0"/>
              <a:t>Understand Physics, however</a:t>
            </a:r>
          </a:p>
          <a:p>
            <a:pPr algn="ctr"/>
            <a:r>
              <a:rPr lang="en-US" dirty="0"/>
              <a:t>Mandatory Reporters</a:t>
            </a:r>
          </a:p>
        </p:txBody>
      </p:sp>
    </p:spTree>
    <p:extLst>
      <p:ext uri="{BB962C8B-B14F-4D97-AF65-F5344CB8AC3E}">
        <p14:creationId xmlns:p14="http://schemas.microsoft.com/office/powerpoint/2010/main" val="390627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F7C6C-D4E8-BA8D-F2FC-1B5993E2987E}"/>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2667BB66-0F70-3BDA-49DD-4B24BEF35B5E}"/>
              </a:ext>
            </a:extLst>
          </p:cNvPr>
          <p:cNvSpPr>
            <a:spLocks noGrp="1"/>
          </p:cNvSpPr>
          <p:nvPr>
            <p:ph idx="1"/>
          </p:nvPr>
        </p:nvSpPr>
        <p:spPr/>
        <p:txBody>
          <a:bodyPr>
            <a:normAutofit/>
          </a:bodyPr>
          <a:lstStyle/>
          <a:p>
            <a:r>
              <a:rPr lang="en-US" sz="3000" dirty="0"/>
              <a:t>Official UK definitions of Discrimination and Sexual harassment</a:t>
            </a:r>
          </a:p>
          <a:p>
            <a:r>
              <a:rPr lang="en-US" sz="3000" dirty="0"/>
              <a:t>Awkward likely conversations that may or may not be considered as harassment/discrimination </a:t>
            </a:r>
          </a:p>
          <a:p>
            <a:r>
              <a:rPr lang="en-US" sz="3000" dirty="0"/>
              <a:t>Options to consider</a:t>
            </a:r>
          </a:p>
          <a:p>
            <a:r>
              <a:rPr lang="en-US" sz="3000" dirty="0"/>
              <a:t>How to protect oneself</a:t>
            </a:r>
          </a:p>
          <a:p>
            <a:r>
              <a:rPr lang="en-US" sz="3000" dirty="0"/>
              <a:t>When and Where to get help</a:t>
            </a:r>
          </a:p>
          <a:p>
            <a:r>
              <a:rPr lang="en-US" sz="3000" dirty="0"/>
              <a:t>DEIB-Diversity Equity Inclusion and Belonging</a:t>
            </a:r>
          </a:p>
          <a:p>
            <a:endParaRPr lang="en-US" dirty="0"/>
          </a:p>
          <a:p>
            <a:endParaRPr lang="en-US" dirty="0"/>
          </a:p>
        </p:txBody>
      </p:sp>
    </p:spTree>
    <p:extLst>
      <p:ext uri="{BB962C8B-B14F-4D97-AF65-F5344CB8AC3E}">
        <p14:creationId xmlns:p14="http://schemas.microsoft.com/office/powerpoint/2010/main" val="426663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778307"/>
          </a:xfrm>
        </p:spPr>
        <p:txBody>
          <a:bodyPr/>
          <a:lstStyle/>
          <a:p>
            <a:r>
              <a:rPr lang="en-US" sz="4000" dirty="0"/>
              <a:t>Official UK Definitions</a:t>
            </a:r>
          </a:p>
        </p:txBody>
      </p:sp>
      <p:sp>
        <p:nvSpPr>
          <p:cNvPr id="9" name="Rectangle 8"/>
          <p:cNvSpPr/>
          <p:nvPr/>
        </p:nvSpPr>
        <p:spPr>
          <a:xfrm>
            <a:off x="288636" y="1256144"/>
            <a:ext cx="7957127" cy="3764300"/>
          </a:xfrm>
          <a:prstGeom prst="rect">
            <a:avLst/>
          </a:prstGeom>
        </p:spPr>
        <p:txBody>
          <a:bodyPr wrap="square">
            <a:spAutoFit/>
          </a:bodyPr>
          <a:lstStyle/>
          <a:p>
            <a:pPr>
              <a:lnSpc>
                <a:spcPts val="3200"/>
              </a:lnSpc>
            </a:pPr>
            <a:r>
              <a:rPr lang="en-US" sz="2400" b="1" dirty="0"/>
              <a:t>Discrimination:</a:t>
            </a:r>
            <a:r>
              <a:rPr lang="en-US" sz="2400" dirty="0"/>
              <a:t> an action or behavior that results in negative or different treatment of an individual based upon race, color, national origin, ethnic origin, religion, creed, age, physical or mental disability, veteran status, uniformed service, political belief, sex, sexual orientation, gender identity, gender expression, pregnancy, marital status, genetic information, social or economic status, or whether the person is a smoker or nonsmoker, as long as the person complies with University policy concerning smoking.</a:t>
            </a:r>
          </a:p>
        </p:txBody>
      </p:sp>
    </p:spTree>
    <p:extLst>
      <p:ext uri="{BB962C8B-B14F-4D97-AF65-F5344CB8AC3E}">
        <p14:creationId xmlns:p14="http://schemas.microsoft.com/office/powerpoint/2010/main" val="2986204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778307"/>
          </a:xfrm>
        </p:spPr>
        <p:txBody>
          <a:bodyPr/>
          <a:lstStyle/>
          <a:p>
            <a:r>
              <a:rPr lang="en-US" sz="4000" dirty="0"/>
              <a:t>Official UK Definitions</a:t>
            </a:r>
          </a:p>
        </p:txBody>
      </p:sp>
      <p:sp>
        <p:nvSpPr>
          <p:cNvPr id="9" name="Rectangle 8"/>
          <p:cNvSpPr/>
          <p:nvPr/>
        </p:nvSpPr>
        <p:spPr>
          <a:xfrm>
            <a:off x="288636" y="1256144"/>
            <a:ext cx="7957127" cy="4174669"/>
          </a:xfrm>
          <a:prstGeom prst="rect">
            <a:avLst/>
          </a:prstGeom>
        </p:spPr>
        <p:txBody>
          <a:bodyPr wrap="square">
            <a:spAutoFit/>
          </a:bodyPr>
          <a:lstStyle/>
          <a:p>
            <a:pPr>
              <a:lnSpc>
                <a:spcPts val="3200"/>
              </a:lnSpc>
            </a:pPr>
            <a:r>
              <a:rPr lang="en-US" sz="2400" b="1" dirty="0"/>
              <a:t>Harassment,</a:t>
            </a:r>
            <a:r>
              <a:rPr lang="en-US" sz="2400" dirty="0"/>
              <a:t> a form of discrimination, is unwelcome conduct that is based on the statuses listed.  Harassment becomes a violation of University policy when: </a:t>
            </a:r>
          </a:p>
          <a:p>
            <a:pPr marL="457200" indent="-457200">
              <a:lnSpc>
                <a:spcPts val="3200"/>
              </a:lnSpc>
              <a:buAutoNum type="arabicParenR"/>
            </a:pPr>
            <a:r>
              <a:rPr lang="en-US" sz="2400" dirty="0"/>
              <a:t>The offensive conduct explicitly or implicitly becomes a term or condition of employment or participation in a University activity</a:t>
            </a:r>
          </a:p>
          <a:p>
            <a:pPr marL="457200" indent="-457200">
              <a:lnSpc>
                <a:spcPts val="3200"/>
              </a:lnSpc>
              <a:buAutoNum type="arabicParenR"/>
            </a:pPr>
            <a:r>
              <a:rPr lang="en-US" sz="2400" dirty="0"/>
              <a:t>The conduct is sufficiently severe, pervasive, or persistent to interfere with an individual’s work, academic or program participation, or creates an environment that a reasonable person would consider intimidating, hostile, or offensive.</a:t>
            </a:r>
          </a:p>
        </p:txBody>
      </p:sp>
    </p:spTree>
    <p:extLst>
      <p:ext uri="{BB962C8B-B14F-4D97-AF65-F5344CB8AC3E}">
        <p14:creationId xmlns:p14="http://schemas.microsoft.com/office/powerpoint/2010/main" val="1775593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7620000" cy="778307"/>
          </a:xfrm>
        </p:spPr>
        <p:txBody>
          <a:bodyPr/>
          <a:lstStyle/>
          <a:p>
            <a:r>
              <a:rPr lang="en-US" sz="4000" dirty="0"/>
              <a:t>Official UK Definitions</a:t>
            </a:r>
          </a:p>
        </p:txBody>
      </p:sp>
      <p:sp>
        <p:nvSpPr>
          <p:cNvPr id="9" name="Rectangle 8"/>
          <p:cNvSpPr/>
          <p:nvPr/>
        </p:nvSpPr>
        <p:spPr>
          <a:xfrm>
            <a:off x="288636" y="1256144"/>
            <a:ext cx="7957127" cy="2122825"/>
          </a:xfrm>
          <a:prstGeom prst="rect">
            <a:avLst/>
          </a:prstGeom>
        </p:spPr>
        <p:txBody>
          <a:bodyPr wrap="square">
            <a:spAutoFit/>
          </a:bodyPr>
          <a:lstStyle/>
          <a:p>
            <a:pPr>
              <a:lnSpc>
                <a:spcPts val="3200"/>
              </a:lnSpc>
            </a:pPr>
            <a:r>
              <a:rPr lang="en-US" sz="2400" b="1" dirty="0"/>
              <a:t>Sexual Harassment</a:t>
            </a:r>
            <a:r>
              <a:rPr lang="en-US" sz="2400" dirty="0"/>
              <a:t>, a form of sex discrimination, may or may not take place in situations of power differential between individuals involved.  Sexual harassment includes unwelcome sexual advances, requests for sexual favors, or other verbal or physical behavior of a sexual nature.</a:t>
            </a:r>
          </a:p>
        </p:txBody>
      </p:sp>
    </p:spTree>
    <p:extLst>
      <p:ext uri="{BB962C8B-B14F-4D97-AF65-F5344CB8AC3E}">
        <p14:creationId xmlns:p14="http://schemas.microsoft.com/office/powerpoint/2010/main" val="52858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0AE3A-C74A-F042-C72E-B6D6E2C85684}"/>
              </a:ext>
            </a:extLst>
          </p:cNvPr>
          <p:cNvSpPr>
            <a:spLocks noGrp="1"/>
          </p:cNvSpPr>
          <p:nvPr>
            <p:ph type="title"/>
          </p:nvPr>
        </p:nvSpPr>
        <p:spPr/>
        <p:txBody>
          <a:bodyPr/>
          <a:lstStyle/>
          <a:p>
            <a:r>
              <a:rPr lang="en-US" dirty="0"/>
              <a:t>Other forms of Harassment</a:t>
            </a:r>
          </a:p>
        </p:txBody>
      </p:sp>
      <p:sp>
        <p:nvSpPr>
          <p:cNvPr id="3" name="Content Placeholder 2">
            <a:extLst>
              <a:ext uri="{FF2B5EF4-FFF2-40B4-BE49-F238E27FC236}">
                <a16:creationId xmlns:a16="http://schemas.microsoft.com/office/drawing/2014/main" id="{CAE78BAB-281E-470E-1AEB-A44371485861}"/>
              </a:ext>
            </a:extLst>
          </p:cNvPr>
          <p:cNvSpPr>
            <a:spLocks noGrp="1"/>
          </p:cNvSpPr>
          <p:nvPr>
            <p:ph idx="1"/>
          </p:nvPr>
        </p:nvSpPr>
        <p:spPr>
          <a:xfrm>
            <a:off x="457200" y="1417638"/>
            <a:ext cx="7620000" cy="4983162"/>
          </a:xfrm>
        </p:spPr>
        <p:txBody>
          <a:bodyPr>
            <a:normAutofit/>
          </a:bodyPr>
          <a:lstStyle/>
          <a:p>
            <a:pPr marL="342900" indent="-342900" algn="l">
              <a:buFont typeface="Arial" pitchFamily="34" charset="0"/>
              <a:buChar char="•"/>
            </a:pPr>
            <a:r>
              <a:rPr lang="en-US" sz="3000" dirty="0">
                <a:solidFill>
                  <a:schemeClr val="tx1"/>
                </a:solidFill>
              </a:rPr>
              <a:t>Quid Pro Quo Harassment</a:t>
            </a:r>
          </a:p>
          <a:p>
            <a:pPr lvl="1" indent="-342900"/>
            <a:r>
              <a:rPr lang="en-US" sz="2800" dirty="0">
                <a:solidFill>
                  <a:schemeClr val="tx1"/>
                </a:solidFill>
                <a:latin typeface="Calibri (Body)"/>
                <a:ea typeface="Verdana" pitchFamily="34" charset="0"/>
                <a:cs typeface="Verdana" pitchFamily="34" charset="0"/>
              </a:rPr>
              <a:t>“something given in exchange for something else”</a:t>
            </a:r>
            <a:endParaRPr lang="en-US" sz="2800" dirty="0">
              <a:solidFill>
                <a:schemeClr val="tx1"/>
              </a:solidFill>
              <a:latin typeface="Calibri (Body)"/>
            </a:endParaRPr>
          </a:p>
          <a:p>
            <a:pPr marL="342900" indent="-342900" algn="l">
              <a:buFont typeface="Arial" pitchFamily="34" charset="0"/>
              <a:buChar char="•"/>
            </a:pPr>
            <a:r>
              <a:rPr lang="en-US" sz="3000" dirty="0">
                <a:solidFill>
                  <a:schemeClr val="tx1"/>
                </a:solidFill>
              </a:rPr>
              <a:t>Hostile Work Environment</a:t>
            </a:r>
          </a:p>
          <a:p>
            <a:pPr lvl="1" indent="-342900"/>
            <a:r>
              <a:rPr lang="en-US" sz="2500" dirty="0">
                <a:solidFill>
                  <a:schemeClr val="tx1"/>
                </a:solidFill>
              </a:rPr>
              <a:t>Degrading Comments</a:t>
            </a:r>
          </a:p>
          <a:p>
            <a:pPr lvl="1" indent="-342900"/>
            <a:r>
              <a:rPr lang="en-US" sz="2500" dirty="0">
                <a:solidFill>
                  <a:schemeClr val="tx1"/>
                </a:solidFill>
              </a:rPr>
              <a:t>Embarrassing Questions</a:t>
            </a:r>
          </a:p>
          <a:p>
            <a:pPr lvl="1" indent="-342900"/>
            <a:r>
              <a:rPr lang="en-US" sz="2500" dirty="0">
                <a:solidFill>
                  <a:schemeClr val="tx1"/>
                </a:solidFill>
              </a:rPr>
              <a:t>Sexual Jokes</a:t>
            </a:r>
          </a:p>
          <a:p>
            <a:pPr lvl="1" indent="-342900"/>
            <a:r>
              <a:rPr lang="en-US" sz="2500" dirty="0">
                <a:solidFill>
                  <a:schemeClr val="tx1"/>
                </a:solidFill>
              </a:rPr>
              <a:t>Bullying</a:t>
            </a:r>
          </a:p>
          <a:p>
            <a:pPr marL="342900" indent="-342900" algn="l">
              <a:buFont typeface="Arial" pitchFamily="34" charset="0"/>
              <a:buChar char="•"/>
            </a:pPr>
            <a:endParaRPr lang="en-US" sz="3000" dirty="0">
              <a:solidFill>
                <a:schemeClr val="tx1"/>
              </a:solidFill>
            </a:endParaRPr>
          </a:p>
          <a:p>
            <a:endParaRPr lang="en-US" dirty="0"/>
          </a:p>
        </p:txBody>
      </p:sp>
    </p:spTree>
    <p:extLst>
      <p:ext uri="{BB962C8B-B14F-4D97-AF65-F5344CB8AC3E}">
        <p14:creationId xmlns:p14="http://schemas.microsoft.com/office/powerpoint/2010/main" val="3315075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Awkward Conversations</a:t>
            </a:r>
          </a:p>
        </p:txBody>
      </p:sp>
      <p:sp>
        <p:nvSpPr>
          <p:cNvPr id="6" name="Content Placeholder 5"/>
          <p:cNvSpPr>
            <a:spLocks noGrp="1"/>
          </p:cNvSpPr>
          <p:nvPr>
            <p:ph idx="1"/>
          </p:nvPr>
        </p:nvSpPr>
        <p:spPr/>
        <p:txBody>
          <a:bodyPr>
            <a:normAutofit/>
          </a:bodyPr>
          <a:lstStyle/>
          <a:p>
            <a:pPr marL="114300" indent="0">
              <a:buNone/>
            </a:pPr>
            <a:r>
              <a:rPr lang="en-US" sz="2800" dirty="0"/>
              <a:t>In the following slides we will present some situations that might not be harassment/discrimination but can lead in that direction.</a:t>
            </a:r>
          </a:p>
          <a:p>
            <a:pPr marL="114300" indent="0">
              <a:buNone/>
            </a:pPr>
            <a:r>
              <a:rPr lang="en-US" sz="2800" i="1" dirty="0"/>
              <a:t>Some, but not all are experiences from our department. </a:t>
            </a:r>
          </a:p>
          <a:p>
            <a:pPr marL="114300" indent="0">
              <a:buNone/>
            </a:pPr>
            <a:br>
              <a:rPr lang="en-US" sz="2800" dirty="0"/>
            </a:br>
            <a:r>
              <a:rPr lang="en-US" sz="2800" dirty="0"/>
              <a:t>We will discuss the best way to handle these situations and when you need to involve a higher up.</a:t>
            </a:r>
          </a:p>
        </p:txBody>
      </p:sp>
    </p:spTree>
    <p:extLst>
      <p:ext uri="{BB962C8B-B14F-4D97-AF65-F5344CB8AC3E}">
        <p14:creationId xmlns:p14="http://schemas.microsoft.com/office/powerpoint/2010/main" val="3167112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E2F663A-5031-49F9-9B0D-514047581F6B}"/>
              </a:ext>
            </a:extLst>
          </p:cNvPr>
          <p:cNvSpPr>
            <a:spLocks noGrp="1"/>
          </p:cNvSpPr>
          <p:nvPr>
            <p:ph idx="1"/>
          </p:nvPr>
        </p:nvSpPr>
        <p:spPr>
          <a:xfrm>
            <a:off x="457200" y="1249291"/>
            <a:ext cx="7620000" cy="1209964"/>
          </a:xfrm>
        </p:spPr>
        <p:txBody>
          <a:bodyPr>
            <a:normAutofit/>
          </a:bodyPr>
          <a:lstStyle/>
          <a:p>
            <a:pPr marL="114300" indent="0">
              <a:buNone/>
            </a:pPr>
            <a:r>
              <a:rPr lang="en-US" dirty="0"/>
              <a:t>A REU scholar asks you for a date multiple times and does not seem to understand that your polite refusal means you are not interested.  </a:t>
            </a:r>
          </a:p>
          <a:p>
            <a:pPr marL="114300" indent="0">
              <a:buNone/>
            </a:pPr>
            <a:endParaRPr lang="en-US" dirty="0"/>
          </a:p>
        </p:txBody>
      </p:sp>
      <p:sp>
        <p:nvSpPr>
          <p:cNvPr id="7" name="Content Placeholder 2">
            <a:extLst>
              <a:ext uri="{FF2B5EF4-FFF2-40B4-BE49-F238E27FC236}">
                <a16:creationId xmlns:a16="http://schemas.microsoft.com/office/drawing/2014/main" id="{C9B516FF-9092-4371-9776-7F65611DCE67}"/>
              </a:ext>
            </a:extLst>
          </p:cNvPr>
          <p:cNvSpPr txBox="1">
            <a:spLocks/>
          </p:cNvSpPr>
          <p:nvPr/>
        </p:nvSpPr>
        <p:spPr>
          <a:xfrm>
            <a:off x="457200" y="2468637"/>
            <a:ext cx="7620000" cy="78047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What are some positive ways to respond to this situation?</a:t>
            </a:r>
          </a:p>
          <a:p>
            <a:pPr marL="114300" indent="0">
              <a:buFont typeface="Arial" pitchFamily="34" charset="0"/>
              <a:buNone/>
            </a:pPr>
            <a:endParaRPr lang="en-US" dirty="0"/>
          </a:p>
        </p:txBody>
      </p:sp>
      <p:sp>
        <p:nvSpPr>
          <p:cNvPr id="8" name="Content Placeholder 2">
            <a:extLst>
              <a:ext uri="{FF2B5EF4-FFF2-40B4-BE49-F238E27FC236}">
                <a16:creationId xmlns:a16="http://schemas.microsoft.com/office/drawing/2014/main" id="{0D87D358-A429-42EB-9CDB-4B5EB4B12850}"/>
              </a:ext>
            </a:extLst>
          </p:cNvPr>
          <p:cNvSpPr txBox="1">
            <a:spLocks/>
          </p:cNvSpPr>
          <p:nvPr/>
        </p:nvSpPr>
        <p:spPr>
          <a:xfrm>
            <a:off x="457200" y="4138183"/>
            <a:ext cx="7620000" cy="904871"/>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What are some negative ways to respond that you might accidently choose?</a:t>
            </a:r>
          </a:p>
          <a:p>
            <a:pPr marL="114300" indent="0">
              <a:buFont typeface="Arial" pitchFamily="34" charset="0"/>
              <a:buNone/>
            </a:pPr>
            <a:endParaRPr lang="en-US" dirty="0"/>
          </a:p>
        </p:txBody>
      </p:sp>
      <p:sp>
        <p:nvSpPr>
          <p:cNvPr id="9" name="Title 4">
            <a:extLst>
              <a:ext uri="{FF2B5EF4-FFF2-40B4-BE49-F238E27FC236}">
                <a16:creationId xmlns:a16="http://schemas.microsoft.com/office/drawing/2014/main" id="{6BEF9A92-7A24-422D-811A-CB871E4FD362}"/>
              </a:ext>
            </a:extLst>
          </p:cNvPr>
          <p:cNvSpPr txBox="1">
            <a:spLocks/>
          </p:cNvSpPr>
          <p:nvPr/>
        </p:nvSpPr>
        <p:spPr>
          <a:xfrm>
            <a:off x="457200" y="274638"/>
            <a:ext cx="7620000" cy="7413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3200"/>
              <a:t>When a student makes you uncomfortable:</a:t>
            </a:r>
            <a:endParaRPr lang="en-US" sz="3200" dirty="0"/>
          </a:p>
        </p:txBody>
      </p:sp>
      <p:sp>
        <p:nvSpPr>
          <p:cNvPr id="10" name="Content Placeholder 2">
            <a:extLst>
              <a:ext uri="{FF2B5EF4-FFF2-40B4-BE49-F238E27FC236}">
                <a16:creationId xmlns:a16="http://schemas.microsoft.com/office/drawing/2014/main" id="{F778B612-EB3F-46E1-8E90-9AF7A851C6B9}"/>
              </a:ext>
            </a:extLst>
          </p:cNvPr>
          <p:cNvSpPr txBox="1">
            <a:spLocks/>
          </p:cNvSpPr>
          <p:nvPr/>
        </p:nvSpPr>
        <p:spPr>
          <a:xfrm>
            <a:off x="457200" y="5932127"/>
            <a:ext cx="7620000" cy="52834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dirty="0"/>
              <a:t>Should this go to the Equity office for a formal investigation?</a:t>
            </a:r>
          </a:p>
          <a:p>
            <a:pPr marL="114300" indent="0">
              <a:buFont typeface="Arial" pitchFamily="34" charset="0"/>
              <a:buNone/>
            </a:pPr>
            <a:endParaRPr lang="en-US" dirty="0"/>
          </a:p>
        </p:txBody>
      </p:sp>
    </p:spTree>
    <p:extLst>
      <p:ext uri="{BB962C8B-B14F-4D97-AF65-F5344CB8AC3E}">
        <p14:creationId xmlns:p14="http://schemas.microsoft.com/office/powerpoint/2010/main" val="135640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730</TotalTime>
  <Words>1332</Words>
  <Application>Microsoft Office PowerPoint</Application>
  <PresentationFormat>On-screen Show (4:3)</PresentationFormat>
  <Paragraphs>158</Paragraphs>
  <Slides>19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(Body)</vt:lpstr>
      <vt:lpstr>Cambria</vt:lpstr>
      <vt:lpstr>Usual</vt:lpstr>
      <vt:lpstr>Adjacency</vt:lpstr>
      <vt:lpstr>Harassment and Discrimination</vt:lpstr>
      <vt:lpstr>Where to get help:</vt:lpstr>
      <vt:lpstr>Outline</vt:lpstr>
      <vt:lpstr>Official UK Definitions</vt:lpstr>
      <vt:lpstr>Official UK Definitions</vt:lpstr>
      <vt:lpstr>Official UK Definitions</vt:lpstr>
      <vt:lpstr>Other forms of Harassment</vt:lpstr>
      <vt:lpstr>Awkward Conversations</vt:lpstr>
      <vt:lpstr>PowerPoint Presentation</vt:lpstr>
      <vt:lpstr>When a student makes you uncomfortable:</vt:lpstr>
      <vt:lpstr>When a mentor makes you uncomfortable:</vt:lpstr>
      <vt:lpstr>When a mentor makes you uncomfortable:</vt:lpstr>
      <vt:lpstr>Consider Options</vt:lpstr>
      <vt:lpstr>Protecting yourself</vt:lpstr>
      <vt:lpstr>DEIB  Diversity, Equity, Inclusion, Belonging</vt:lpstr>
      <vt:lpstr>PowerPoint Presentation</vt:lpstr>
      <vt:lpstr>“Microaggressions”  and  “Subtle Acts of Exclusion”</vt:lpstr>
      <vt:lpstr>When to get help:</vt:lpstr>
      <vt:lpstr>Where to get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Harassment</dc:title>
  <dc:creator>Angela Collier</dc:creator>
  <cp:lastModifiedBy>Brown, Max</cp:lastModifiedBy>
  <cp:revision>33</cp:revision>
  <dcterms:created xsi:type="dcterms:W3CDTF">2015-08-16T19:40:16Z</dcterms:created>
  <dcterms:modified xsi:type="dcterms:W3CDTF">2023-05-22T16:47:40Z</dcterms:modified>
</cp:coreProperties>
</file>